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9" r:id="rId2"/>
    <p:sldId id="260" r:id="rId3"/>
    <p:sldId id="281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2" r:id="rId17"/>
    <p:sldId id="273" r:id="rId18"/>
    <p:sldId id="274" r:id="rId19"/>
    <p:sldId id="275" r:id="rId20"/>
    <p:sldId id="288" r:id="rId21"/>
    <p:sldId id="285" r:id="rId22"/>
    <p:sldId id="286" r:id="rId23"/>
    <p:sldId id="276" r:id="rId24"/>
    <p:sldId id="277" r:id="rId25"/>
    <p:sldId id="287" r:id="rId26"/>
    <p:sldId id="278" r:id="rId27"/>
    <p:sldId id="280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,Lorna" initials="F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4660"/>
  </p:normalViewPr>
  <p:slideViewPr>
    <p:cSldViewPr snapToGrid="0">
      <p:cViewPr>
        <p:scale>
          <a:sx n="98" d="100"/>
          <a:sy n="98" d="100"/>
        </p:scale>
        <p:origin x="-10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AB8A0-AE8E-4476-A0CC-4016A38E3128}" type="doc">
      <dgm:prSet loTypeId="urn:microsoft.com/office/officeart/2005/8/layout/funnel1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FC781C1-712D-459A-BDFA-1F8D86603AD6}">
      <dgm:prSet phldrT="[Text]"/>
      <dgm:spPr/>
      <dgm:t>
        <a:bodyPr/>
        <a:lstStyle/>
        <a:p>
          <a:r>
            <a:rPr lang="en-US" dirty="0"/>
            <a:t>WHO</a:t>
          </a:r>
        </a:p>
      </dgm:t>
    </dgm:pt>
    <dgm:pt modelId="{5F7B017A-60C4-438D-8002-0DACCD8A564B}" type="parTrans" cxnId="{AF51CC8B-5F77-457B-B363-F435D5B3726B}">
      <dgm:prSet/>
      <dgm:spPr/>
      <dgm:t>
        <a:bodyPr/>
        <a:lstStyle/>
        <a:p>
          <a:endParaRPr lang="en-US"/>
        </a:p>
      </dgm:t>
    </dgm:pt>
    <dgm:pt modelId="{CE91B613-7B91-4646-8B47-F38A421BF451}" type="sibTrans" cxnId="{AF51CC8B-5F77-457B-B363-F435D5B3726B}">
      <dgm:prSet/>
      <dgm:spPr/>
      <dgm:t>
        <a:bodyPr/>
        <a:lstStyle/>
        <a:p>
          <a:endParaRPr lang="en-US"/>
        </a:p>
      </dgm:t>
    </dgm:pt>
    <dgm:pt modelId="{F354EA9B-69B7-4DF4-A6A3-C43964944B92}">
      <dgm:prSet phldrT="[Text]"/>
      <dgm:spPr/>
      <dgm:t>
        <a:bodyPr/>
        <a:lstStyle/>
        <a:p>
          <a:r>
            <a:rPr lang="en-US" dirty="0"/>
            <a:t>WHERE</a:t>
          </a:r>
        </a:p>
      </dgm:t>
    </dgm:pt>
    <dgm:pt modelId="{FF145EE9-B6B6-4537-8916-EC8F4B0A5AE9}" type="parTrans" cxnId="{E8A283C8-B053-47D8-A161-689D825C7910}">
      <dgm:prSet/>
      <dgm:spPr/>
      <dgm:t>
        <a:bodyPr/>
        <a:lstStyle/>
        <a:p>
          <a:endParaRPr lang="en-US"/>
        </a:p>
      </dgm:t>
    </dgm:pt>
    <dgm:pt modelId="{B7003AC0-5CB9-4137-9DE2-D9E6A30A0388}" type="sibTrans" cxnId="{E8A283C8-B053-47D8-A161-689D825C7910}">
      <dgm:prSet/>
      <dgm:spPr/>
      <dgm:t>
        <a:bodyPr/>
        <a:lstStyle/>
        <a:p>
          <a:endParaRPr lang="en-US"/>
        </a:p>
      </dgm:t>
    </dgm:pt>
    <dgm:pt modelId="{04B9C1F8-A47D-468D-8CAC-35073A07315A}">
      <dgm:prSet phldrT="[Text]"/>
      <dgm:spPr/>
      <dgm:t>
        <a:bodyPr/>
        <a:lstStyle/>
        <a:p>
          <a:r>
            <a:rPr lang="en-US" dirty="0"/>
            <a:t>WHAT</a:t>
          </a:r>
        </a:p>
      </dgm:t>
    </dgm:pt>
    <dgm:pt modelId="{2BBE8230-8D05-45B3-984F-62EFB9D3CE2D}" type="parTrans" cxnId="{A02EFED8-3D31-4930-9C33-57F0A19AB689}">
      <dgm:prSet/>
      <dgm:spPr/>
      <dgm:t>
        <a:bodyPr/>
        <a:lstStyle/>
        <a:p>
          <a:endParaRPr lang="en-US"/>
        </a:p>
      </dgm:t>
    </dgm:pt>
    <dgm:pt modelId="{C2593ED3-69D3-4F33-B7BB-D01D70C0CE96}" type="sibTrans" cxnId="{A02EFED8-3D31-4930-9C33-57F0A19AB689}">
      <dgm:prSet/>
      <dgm:spPr/>
      <dgm:t>
        <a:bodyPr/>
        <a:lstStyle/>
        <a:p>
          <a:endParaRPr lang="en-US"/>
        </a:p>
      </dgm:t>
    </dgm:pt>
    <dgm:pt modelId="{DB7E87B7-4DC1-478A-8B1C-86D963CB6052}">
      <dgm:prSet phldrT="[Text]"/>
      <dgm:spPr/>
      <dgm:t>
        <a:bodyPr/>
        <a:lstStyle/>
        <a:p>
          <a:r>
            <a:rPr lang="en-US" dirty="0"/>
            <a:t>NIHR </a:t>
          </a:r>
          <a:r>
            <a:rPr lang="en-US" dirty="0" err="1"/>
            <a:t>Programme</a:t>
          </a:r>
          <a:r>
            <a:rPr lang="en-US" dirty="0"/>
            <a:t> for Applied Health Research grant</a:t>
          </a:r>
        </a:p>
      </dgm:t>
    </dgm:pt>
    <dgm:pt modelId="{28EAD5BB-C696-437F-8F36-E8519EB6C572}" type="parTrans" cxnId="{90E874C5-FD0B-42DB-9EBF-A458CC4FDE43}">
      <dgm:prSet/>
      <dgm:spPr/>
      <dgm:t>
        <a:bodyPr/>
        <a:lstStyle/>
        <a:p>
          <a:endParaRPr lang="en-US"/>
        </a:p>
      </dgm:t>
    </dgm:pt>
    <dgm:pt modelId="{F3A6EB37-9AA7-494A-BC00-2179DF44299C}" type="sibTrans" cxnId="{90E874C5-FD0B-42DB-9EBF-A458CC4FDE43}">
      <dgm:prSet/>
      <dgm:spPr/>
      <dgm:t>
        <a:bodyPr/>
        <a:lstStyle/>
        <a:p>
          <a:endParaRPr lang="en-US"/>
        </a:p>
      </dgm:t>
    </dgm:pt>
    <dgm:pt modelId="{EC253128-E5E5-4687-B9F0-8A32FE302205}" type="pres">
      <dgm:prSet presAssocID="{105AB8A0-AE8E-4476-A0CC-4016A38E312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04ACB53-CCBC-48D2-A79A-DD390F4CBBCC}" type="pres">
      <dgm:prSet presAssocID="{105AB8A0-AE8E-4476-A0CC-4016A38E3128}" presName="ellipse" presStyleLbl="trBgShp" presStyleIdx="0" presStyleCnt="1"/>
      <dgm:spPr/>
    </dgm:pt>
    <dgm:pt modelId="{5752BB2E-44D8-46CA-9D24-A2D6FE04EABB}" type="pres">
      <dgm:prSet presAssocID="{105AB8A0-AE8E-4476-A0CC-4016A38E3128}" presName="arrow1" presStyleLbl="fgShp" presStyleIdx="0" presStyleCnt="1"/>
      <dgm:spPr/>
    </dgm:pt>
    <dgm:pt modelId="{A8E68F3C-0418-471E-ABD7-64428CC466C9}" type="pres">
      <dgm:prSet presAssocID="{105AB8A0-AE8E-4476-A0CC-4016A38E312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61C4C1-2176-4D4D-96D5-D1A0CDFF0FB3}" type="pres">
      <dgm:prSet presAssocID="{F354EA9B-69B7-4DF4-A6A3-C43964944B9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B57D4C-BC54-44F7-998B-B7B16037D668}" type="pres">
      <dgm:prSet presAssocID="{04B9C1F8-A47D-468D-8CAC-35073A07315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A01FE0-D2CF-488A-BF44-A011ADC27094}" type="pres">
      <dgm:prSet presAssocID="{DB7E87B7-4DC1-478A-8B1C-86D963CB605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0B67D7-D3C6-464E-9A80-25613CC91D5E}" type="pres">
      <dgm:prSet presAssocID="{105AB8A0-AE8E-4476-A0CC-4016A38E3128}" presName="funnel" presStyleLbl="trAlignAcc1" presStyleIdx="0" presStyleCnt="1"/>
      <dgm:spPr/>
    </dgm:pt>
  </dgm:ptLst>
  <dgm:cxnLst>
    <dgm:cxn modelId="{E8A283C8-B053-47D8-A161-689D825C7910}" srcId="{105AB8A0-AE8E-4476-A0CC-4016A38E3128}" destId="{F354EA9B-69B7-4DF4-A6A3-C43964944B92}" srcOrd="1" destOrd="0" parTransId="{FF145EE9-B6B6-4537-8916-EC8F4B0A5AE9}" sibTransId="{B7003AC0-5CB9-4137-9DE2-D9E6A30A0388}"/>
    <dgm:cxn modelId="{14BA7FFE-4FB4-4374-AE6E-29B66B173265}" type="presOf" srcId="{105AB8A0-AE8E-4476-A0CC-4016A38E3128}" destId="{EC253128-E5E5-4687-B9F0-8A32FE302205}" srcOrd="0" destOrd="0" presId="urn:microsoft.com/office/officeart/2005/8/layout/funnel1"/>
    <dgm:cxn modelId="{AFFB889F-38AA-4BF7-965B-7BF15A6C5473}" type="presOf" srcId="{DB7E87B7-4DC1-478A-8B1C-86D963CB6052}" destId="{A8E68F3C-0418-471E-ABD7-64428CC466C9}" srcOrd="0" destOrd="0" presId="urn:microsoft.com/office/officeart/2005/8/layout/funnel1"/>
    <dgm:cxn modelId="{A02EFED8-3D31-4930-9C33-57F0A19AB689}" srcId="{105AB8A0-AE8E-4476-A0CC-4016A38E3128}" destId="{04B9C1F8-A47D-468D-8CAC-35073A07315A}" srcOrd="2" destOrd="0" parTransId="{2BBE8230-8D05-45B3-984F-62EFB9D3CE2D}" sibTransId="{C2593ED3-69D3-4F33-B7BB-D01D70C0CE96}"/>
    <dgm:cxn modelId="{A5045DC9-511C-4FBF-942E-35DCD9385241}" type="presOf" srcId="{F354EA9B-69B7-4DF4-A6A3-C43964944B92}" destId="{57B57D4C-BC54-44F7-998B-B7B16037D668}" srcOrd="0" destOrd="0" presId="urn:microsoft.com/office/officeart/2005/8/layout/funnel1"/>
    <dgm:cxn modelId="{AF51CC8B-5F77-457B-B363-F435D5B3726B}" srcId="{105AB8A0-AE8E-4476-A0CC-4016A38E3128}" destId="{9FC781C1-712D-459A-BDFA-1F8D86603AD6}" srcOrd="0" destOrd="0" parTransId="{5F7B017A-60C4-438D-8002-0DACCD8A564B}" sibTransId="{CE91B613-7B91-4646-8B47-F38A421BF451}"/>
    <dgm:cxn modelId="{B901C190-1741-4C78-9003-1CE9D4361EDF}" type="presOf" srcId="{04B9C1F8-A47D-468D-8CAC-35073A07315A}" destId="{0361C4C1-2176-4D4D-96D5-D1A0CDFF0FB3}" srcOrd="0" destOrd="0" presId="urn:microsoft.com/office/officeart/2005/8/layout/funnel1"/>
    <dgm:cxn modelId="{156281CC-346A-4F58-BB49-5C0BAE901A73}" type="presOf" srcId="{9FC781C1-712D-459A-BDFA-1F8D86603AD6}" destId="{0FA01FE0-D2CF-488A-BF44-A011ADC27094}" srcOrd="0" destOrd="0" presId="urn:microsoft.com/office/officeart/2005/8/layout/funnel1"/>
    <dgm:cxn modelId="{90E874C5-FD0B-42DB-9EBF-A458CC4FDE43}" srcId="{105AB8A0-AE8E-4476-A0CC-4016A38E3128}" destId="{DB7E87B7-4DC1-478A-8B1C-86D963CB6052}" srcOrd="3" destOrd="0" parTransId="{28EAD5BB-C696-437F-8F36-E8519EB6C572}" sibTransId="{F3A6EB37-9AA7-494A-BC00-2179DF44299C}"/>
    <dgm:cxn modelId="{44F27033-3D7E-4F91-9C03-D004C8326878}" type="presParOf" srcId="{EC253128-E5E5-4687-B9F0-8A32FE302205}" destId="{F04ACB53-CCBC-48D2-A79A-DD390F4CBBCC}" srcOrd="0" destOrd="0" presId="urn:microsoft.com/office/officeart/2005/8/layout/funnel1"/>
    <dgm:cxn modelId="{021C69FA-3AC2-41C6-BE4C-C4D9EA86FDFA}" type="presParOf" srcId="{EC253128-E5E5-4687-B9F0-8A32FE302205}" destId="{5752BB2E-44D8-46CA-9D24-A2D6FE04EABB}" srcOrd="1" destOrd="0" presId="urn:microsoft.com/office/officeart/2005/8/layout/funnel1"/>
    <dgm:cxn modelId="{429FDBF1-4EC8-4F2F-BA2D-644B48F752E6}" type="presParOf" srcId="{EC253128-E5E5-4687-B9F0-8A32FE302205}" destId="{A8E68F3C-0418-471E-ABD7-64428CC466C9}" srcOrd="2" destOrd="0" presId="urn:microsoft.com/office/officeart/2005/8/layout/funnel1"/>
    <dgm:cxn modelId="{0D3CF511-8DF1-4CE3-AFB0-BEA35694E7FC}" type="presParOf" srcId="{EC253128-E5E5-4687-B9F0-8A32FE302205}" destId="{0361C4C1-2176-4D4D-96D5-D1A0CDFF0FB3}" srcOrd="3" destOrd="0" presId="urn:microsoft.com/office/officeart/2005/8/layout/funnel1"/>
    <dgm:cxn modelId="{7E18A8AB-5EA9-4C06-9F31-814B65A7C7F5}" type="presParOf" srcId="{EC253128-E5E5-4687-B9F0-8A32FE302205}" destId="{57B57D4C-BC54-44F7-998B-B7B16037D668}" srcOrd="4" destOrd="0" presId="urn:microsoft.com/office/officeart/2005/8/layout/funnel1"/>
    <dgm:cxn modelId="{87694FE9-232A-425B-9A43-CB08AF120687}" type="presParOf" srcId="{EC253128-E5E5-4687-B9F0-8A32FE302205}" destId="{0FA01FE0-D2CF-488A-BF44-A011ADC27094}" srcOrd="5" destOrd="0" presId="urn:microsoft.com/office/officeart/2005/8/layout/funnel1"/>
    <dgm:cxn modelId="{D99A73E6-2416-48A6-A9C0-C7CFA2727271}" type="presParOf" srcId="{EC253128-E5E5-4687-B9F0-8A32FE302205}" destId="{1F0B67D7-D3C6-464E-9A80-25613CC91D5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6F7997-7BDC-440F-B331-A9677C9D6BE9}" type="doc">
      <dgm:prSet loTypeId="urn:microsoft.com/office/officeart/2005/8/layout/radial6" loCatId="relationship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68E550D-8683-4A4C-905F-260DFB8FB6DE}">
      <dgm:prSet phldrT="[Text]" custT="1"/>
      <dgm:spPr>
        <a:xfrm>
          <a:off x="3612032" y="1826667"/>
          <a:ext cx="1303246" cy="1303246"/>
        </a:xfrm>
      </dgm:spPr>
      <dgm:t>
        <a:bodyPr/>
        <a:lstStyle/>
        <a:p>
          <a:pPr>
            <a:buNone/>
          </a:pPr>
          <a:r>
            <a:rPr lang="en-US" sz="900" b="0" dirty="0">
              <a:latin typeface="Calibri" panose="020F0502020204030204"/>
              <a:ea typeface="+mn-ea"/>
              <a:cs typeface="+mn-cs"/>
            </a:rPr>
            <a:t>Young people longitudinal survey</a:t>
          </a:r>
        </a:p>
      </dgm:t>
    </dgm:pt>
    <dgm:pt modelId="{20D57082-1A47-4483-BF3A-D6FA33925614}" type="parTrans" cxnId="{0C5C5BDE-0373-46E8-86C9-E6D52EFCEA88}">
      <dgm:prSet/>
      <dgm:spPr/>
      <dgm:t>
        <a:bodyPr/>
        <a:lstStyle/>
        <a:p>
          <a:endParaRPr lang="en-US" b="0"/>
        </a:p>
      </dgm:t>
    </dgm:pt>
    <dgm:pt modelId="{C474050D-0252-4CFE-BE85-DBE00516D9CC}" type="sibTrans" cxnId="{0C5C5BDE-0373-46E8-86C9-E6D52EFCEA88}">
      <dgm:prSet/>
      <dgm:spPr/>
      <dgm:t>
        <a:bodyPr/>
        <a:lstStyle/>
        <a:p>
          <a:endParaRPr lang="en-US" b="0"/>
        </a:p>
      </dgm:t>
    </dgm:pt>
    <dgm:pt modelId="{FD99CBD7-ACF7-4704-A7AA-69C93A465C00}">
      <dgm:prSet phldrT="[Text]" custT="1"/>
      <dgm:spPr>
        <a:xfrm>
          <a:off x="3612032" y="2437"/>
          <a:ext cx="1303246" cy="1303246"/>
        </a:xfrm>
      </dgm:spPr>
      <dgm:t>
        <a:bodyPr/>
        <a:lstStyle/>
        <a:p>
          <a:pPr>
            <a:buNone/>
          </a:pPr>
          <a:r>
            <a:rPr lang="en-US" sz="900" b="0" dirty="0">
              <a:latin typeface="Calibri" panose="020F0502020204030204"/>
              <a:ea typeface="+mn-ea"/>
              <a:cs typeface="+mn-cs"/>
            </a:rPr>
            <a:t>Health professional data</a:t>
          </a:r>
        </a:p>
      </dgm:t>
    </dgm:pt>
    <dgm:pt modelId="{64AC0B7A-0572-4E0D-9ADA-F165BC89D9C3}" type="parTrans" cxnId="{720773D9-7B0A-4792-9B5B-DB39C43F7909}">
      <dgm:prSet/>
      <dgm:spPr>
        <a:xfrm rot="16200000">
          <a:off x="4125595" y="1352438"/>
          <a:ext cx="276121" cy="443103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en-US" b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E6781E5-CEFB-4C41-A2ED-A2227FB86837}" type="sibTrans" cxnId="{720773D9-7B0A-4792-9B5B-DB39C43F7909}">
      <dgm:prSet/>
      <dgm:spPr/>
      <dgm:t>
        <a:bodyPr/>
        <a:lstStyle/>
        <a:p>
          <a:endParaRPr lang="en-US" b="0"/>
        </a:p>
      </dgm:t>
    </dgm:pt>
    <dgm:pt modelId="{8B1309C6-4C78-4C23-86BE-597EE8B90FC6}">
      <dgm:prSet phldrT="[Text]" custT="1"/>
      <dgm:spPr>
        <a:xfrm>
          <a:off x="5191862" y="914552"/>
          <a:ext cx="1303246" cy="1303246"/>
        </a:xfrm>
      </dgm:spPr>
      <dgm:t>
        <a:bodyPr/>
        <a:lstStyle/>
        <a:p>
          <a:pPr>
            <a:buNone/>
          </a:pPr>
          <a:r>
            <a:rPr lang="en-US" sz="900" b="0" dirty="0">
              <a:latin typeface="Calibri" panose="020F0502020204030204"/>
              <a:ea typeface="+mn-ea"/>
              <a:cs typeface="+mn-cs"/>
            </a:rPr>
            <a:t>Health economics data</a:t>
          </a:r>
        </a:p>
      </dgm:t>
    </dgm:pt>
    <dgm:pt modelId="{EF28218D-2E27-49B8-91DA-70594624EC7D}" type="parTrans" cxnId="{BDE6000A-BB63-4BB5-A2C2-66EE58567F85}">
      <dgm:prSet/>
      <dgm:spPr>
        <a:xfrm rot="19800000">
          <a:off x="4908742" y="1804588"/>
          <a:ext cx="276121" cy="443103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en-US" b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5917C1F-0031-4028-AE57-3E881C974ABC}" type="sibTrans" cxnId="{BDE6000A-BB63-4BB5-A2C2-66EE58567F85}">
      <dgm:prSet/>
      <dgm:spPr/>
      <dgm:t>
        <a:bodyPr/>
        <a:lstStyle/>
        <a:p>
          <a:endParaRPr lang="en-US" b="0"/>
        </a:p>
      </dgm:t>
    </dgm:pt>
    <dgm:pt modelId="{3F2AC8CE-0E2D-405B-87CA-51273FF36556}">
      <dgm:prSet phldrT="[Text]" custT="1"/>
      <dgm:spPr>
        <a:xfrm>
          <a:off x="5191862" y="2738782"/>
          <a:ext cx="1303246" cy="1303246"/>
        </a:xfrm>
      </dgm:spPr>
      <dgm:t>
        <a:bodyPr/>
        <a:lstStyle/>
        <a:p>
          <a:pPr>
            <a:buNone/>
          </a:pPr>
          <a:r>
            <a:rPr lang="en-US" sz="900" b="0" dirty="0">
              <a:latin typeface="Calibri" panose="020F0502020204030204"/>
              <a:ea typeface="+mn-ea"/>
              <a:cs typeface="+mn-cs"/>
            </a:rPr>
            <a:t>Multi-site case study</a:t>
          </a:r>
        </a:p>
      </dgm:t>
    </dgm:pt>
    <dgm:pt modelId="{F4E1E946-EA70-4EA2-8855-2A1FE1398DE4}" type="parTrans" cxnId="{054C7B92-E8AE-4ECF-AB0F-D1636C9806FF}">
      <dgm:prSet/>
      <dgm:spPr>
        <a:xfrm rot="1800000">
          <a:off x="4908742" y="2708889"/>
          <a:ext cx="276121" cy="443103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en-US" b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C437B77-3A3E-4BCD-BEF4-13A153A70B4F}" type="sibTrans" cxnId="{054C7B92-E8AE-4ECF-AB0F-D1636C9806FF}">
      <dgm:prSet/>
      <dgm:spPr/>
      <dgm:t>
        <a:bodyPr/>
        <a:lstStyle/>
        <a:p>
          <a:endParaRPr lang="en-US" b="0"/>
        </a:p>
      </dgm:t>
    </dgm:pt>
    <dgm:pt modelId="{B874E782-6955-4ED5-BC8B-9FA97375F62D}">
      <dgm:prSet phldrT="[Text]" custT="1"/>
      <dgm:spPr>
        <a:xfrm>
          <a:off x="2032202" y="2738782"/>
          <a:ext cx="1303246" cy="1303246"/>
        </a:xfrm>
      </dgm:spPr>
      <dgm:t>
        <a:bodyPr/>
        <a:lstStyle/>
        <a:p>
          <a:pPr algn="ctr">
            <a:buNone/>
          </a:pPr>
          <a:r>
            <a:rPr lang="en-US" sz="900" b="0" dirty="0" err="1">
              <a:latin typeface="Calibri" panose="020F0502020204030204"/>
              <a:ea typeface="+mn-ea"/>
              <a:cs typeface="+mn-cs"/>
            </a:rPr>
            <a:t>Carer</a:t>
          </a:r>
          <a:r>
            <a:rPr lang="en-US" sz="900" b="0" dirty="0">
              <a:latin typeface="Calibri" panose="020F0502020204030204"/>
              <a:ea typeface="+mn-ea"/>
              <a:cs typeface="+mn-cs"/>
            </a:rPr>
            <a:t> data</a:t>
          </a:r>
        </a:p>
      </dgm:t>
    </dgm:pt>
    <dgm:pt modelId="{CA90D7C9-F923-466F-B395-39307D979F7F}" type="parTrans" cxnId="{F905ECC8-24F5-4977-94EA-07D291DE3D0A}">
      <dgm:prSet/>
      <dgm:spPr>
        <a:xfrm rot="9000000">
          <a:off x="3342448" y="2708889"/>
          <a:ext cx="276121" cy="443103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en-US" b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AFACCCA-1579-4F6B-B383-42746159693A}" type="sibTrans" cxnId="{F905ECC8-24F5-4977-94EA-07D291DE3D0A}">
      <dgm:prSet/>
      <dgm:spPr/>
      <dgm:t>
        <a:bodyPr/>
        <a:lstStyle/>
        <a:p>
          <a:endParaRPr lang="en-US" b="0"/>
        </a:p>
      </dgm:t>
    </dgm:pt>
    <dgm:pt modelId="{77F49C92-8145-4D41-A343-D27F28D6CC5D}">
      <dgm:prSet phldrT="[Text]" custT="1"/>
      <dgm:spPr>
        <a:xfrm>
          <a:off x="2043855" y="949502"/>
          <a:ext cx="1303246" cy="1303246"/>
        </a:xfrm>
      </dgm:spPr>
      <dgm:t>
        <a:bodyPr/>
        <a:lstStyle/>
        <a:p>
          <a:pPr>
            <a:buNone/>
          </a:pPr>
          <a:r>
            <a:rPr lang="en-US" sz="900" b="0" dirty="0">
              <a:latin typeface="Calibri" panose="020F0502020204030204"/>
              <a:ea typeface="+mn-ea"/>
              <a:cs typeface="+mn-cs"/>
            </a:rPr>
            <a:t>NHS registry data</a:t>
          </a:r>
        </a:p>
      </dgm:t>
    </dgm:pt>
    <dgm:pt modelId="{1571A26B-9A30-4AC3-86E4-478D73A94965}" type="parTrans" cxnId="{D8653B49-71AE-4E98-BEA5-8A0D139CBFFE}">
      <dgm:prSet/>
      <dgm:spPr>
        <a:xfrm rot="12553236">
          <a:off x="3355228" y="1821770"/>
          <a:ext cx="261599" cy="443103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en-US" b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A3C8A52-4474-42E5-8798-D89B682B2395}" type="sibTrans" cxnId="{D8653B49-71AE-4E98-BEA5-8A0D139CBFFE}">
      <dgm:prSet/>
      <dgm:spPr/>
      <dgm:t>
        <a:bodyPr/>
        <a:lstStyle/>
        <a:p>
          <a:endParaRPr lang="en-US" b="0"/>
        </a:p>
      </dgm:t>
    </dgm:pt>
    <dgm:pt modelId="{2251ACDF-6776-48FE-B649-C7B2D5BB37DF}">
      <dgm:prSet custT="1"/>
      <dgm:spPr/>
      <dgm:t>
        <a:bodyPr/>
        <a:lstStyle/>
        <a:p>
          <a:pPr>
            <a:buNone/>
          </a:pPr>
          <a:r>
            <a:rPr lang="en-US" sz="900" b="0" dirty="0">
              <a:latin typeface="Calibri" panose="020F0502020204030204"/>
              <a:ea typeface="+mn-ea"/>
              <a:cs typeface="+mn-cs"/>
            </a:rPr>
            <a:t>Patient involvement data</a:t>
          </a:r>
        </a:p>
      </dgm:t>
    </dgm:pt>
    <dgm:pt modelId="{4736BD16-7AA0-456C-B641-95B1D6D94290}" type="parTrans" cxnId="{89A18EE7-4B4F-44FB-BF1E-C24CBC09C2CC}">
      <dgm:prSet/>
      <dgm:spPr/>
      <dgm:t>
        <a:bodyPr/>
        <a:lstStyle/>
        <a:p>
          <a:endParaRPr lang="en-US" b="0"/>
        </a:p>
      </dgm:t>
    </dgm:pt>
    <dgm:pt modelId="{041B3FEC-E932-4DB2-BA02-328F7EE8EC22}" type="sibTrans" cxnId="{89A18EE7-4B4F-44FB-BF1E-C24CBC09C2CC}">
      <dgm:prSet/>
      <dgm:spPr/>
      <dgm:t>
        <a:bodyPr/>
        <a:lstStyle/>
        <a:p>
          <a:endParaRPr lang="en-US" b="0"/>
        </a:p>
      </dgm:t>
    </dgm:pt>
    <dgm:pt modelId="{EFD02E43-8A73-4114-BB70-624DD87D4D46}" type="pres">
      <dgm:prSet presAssocID="{766F7997-7BDC-440F-B331-A9677C9D6B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5953FBF-2695-4D8C-A1B9-1EDE593818D6}" type="pres">
      <dgm:prSet presAssocID="{F68E550D-8683-4A4C-905F-260DFB8FB6DE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E8AAF85B-6015-48D6-B9F0-DFCBFF5521CA}" type="pres">
      <dgm:prSet presAssocID="{FD99CBD7-ACF7-4704-A7AA-69C93A465C00}" presName="node" presStyleLbl="node1" presStyleIdx="0" presStyleCnt="6" custScaleX="12308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9F364818-A179-4E59-B46A-C6CB00E46791}" type="pres">
      <dgm:prSet presAssocID="{FD99CBD7-ACF7-4704-A7AA-69C93A465C00}" presName="dummy" presStyleCnt="0"/>
      <dgm:spPr/>
    </dgm:pt>
    <dgm:pt modelId="{5C641C8F-340F-4B7A-BC77-54EAD827FB8A}" type="pres">
      <dgm:prSet presAssocID="{5E6781E5-CEFB-4C41-A2ED-A2227FB86837}" presName="sibTrans" presStyleLbl="sibTrans2D1" presStyleIdx="0" presStyleCnt="6"/>
      <dgm:spPr/>
      <dgm:t>
        <a:bodyPr/>
        <a:lstStyle/>
        <a:p>
          <a:endParaRPr lang="en-GB"/>
        </a:p>
      </dgm:t>
    </dgm:pt>
    <dgm:pt modelId="{38D49C9E-56C9-463F-9A0D-6FB2389D1DFA}" type="pres">
      <dgm:prSet presAssocID="{8B1309C6-4C78-4C23-86BE-597EE8B90FC6}" presName="node" presStyleLbl="node1" presStyleIdx="1" presStyleCnt="6" custScaleX="11290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949C9285-F1A1-4CC6-85C2-A80E649E81C9}" type="pres">
      <dgm:prSet presAssocID="{8B1309C6-4C78-4C23-86BE-597EE8B90FC6}" presName="dummy" presStyleCnt="0"/>
      <dgm:spPr/>
    </dgm:pt>
    <dgm:pt modelId="{0ED0F852-EA34-4577-AA15-4DF95399C3CA}" type="pres">
      <dgm:prSet presAssocID="{05917C1F-0031-4028-AE57-3E881C974ABC}" presName="sibTrans" presStyleLbl="sibTrans2D1" presStyleIdx="1" presStyleCnt="6"/>
      <dgm:spPr/>
      <dgm:t>
        <a:bodyPr/>
        <a:lstStyle/>
        <a:p>
          <a:endParaRPr lang="en-GB"/>
        </a:p>
      </dgm:t>
    </dgm:pt>
    <dgm:pt modelId="{0D1E0F4D-0392-496E-825D-815ECC91BAE3}" type="pres">
      <dgm:prSet presAssocID="{3F2AC8CE-0E2D-405B-87CA-51273FF36556}" presName="node" presStyleLbl="node1" presStyleIdx="2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9C254320-EA38-4A25-BA6E-5A0337941899}" type="pres">
      <dgm:prSet presAssocID="{3F2AC8CE-0E2D-405B-87CA-51273FF36556}" presName="dummy" presStyleCnt="0"/>
      <dgm:spPr/>
    </dgm:pt>
    <dgm:pt modelId="{49AB00F7-6AFE-4A54-A84E-4FBCDC95690C}" type="pres">
      <dgm:prSet presAssocID="{4C437B77-3A3E-4BCD-BEF4-13A153A70B4F}" presName="sibTrans" presStyleLbl="sibTrans2D1" presStyleIdx="2" presStyleCnt="6"/>
      <dgm:spPr/>
      <dgm:t>
        <a:bodyPr/>
        <a:lstStyle/>
        <a:p>
          <a:endParaRPr lang="en-GB"/>
        </a:p>
      </dgm:t>
    </dgm:pt>
    <dgm:pt modelId="{A85DF5B2-2243-4A52-B66F-BCA6CFC17C90}" type="pres">
      <dgm:prSet presAssocID="{2251ACDF-6776-48FE-B649-C7B2D5BB37DF}" presName="node" presStyleLbl="node1" presStyleIdx="3" presStyleCnt="6" custScaleX="1290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ECE9AF-80F6-4528-9552-1E9156FB0D48}" type="pres">
      <dgm:prSet presAssocID="{2251ACDF-6776-48FE-B649-C7B2D5BB37DF}" presName="dummy" presStyleCnt="0"/>
      <dgm:spPr/>
    </dgm:pt>
    <dgm:pt modelId="{802649F5-C18E-4B50-A367-93C7B91D07E4}" type="pres">
      <dgm:prSet presAssocID="{041B3FEC-E932-4DB2-BA02-328F7EE8EC22}" presName="sibTrans" presStyleLbl="sibTrans2D1" presStyleIdx="3" presStyleCnt="6" custLinFactNeighborX="-319"/>
      <dgm:spPr/>
      <dgm:t>
        <a:bodyPr/>
        <a:lstStyle/>
        <a:p>
          <a:endParaRPr lang="en-GB"/>
        </a:p>
      </dgm:t>
    </dgm:pt>
    <dgm:pt modelId="{FF2A5566-39CE-4ABD-8D67-28957B6959E0}" type="pres">
      <dgm:prSet presAssocID="{B874E782-6955-4ED5-BC8B-9FA97375F62D}" presName="node" presStyleLbl="node1" presStyleIdx="4" presStyleCnt="6" custScaleX="9549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CA25627E-83DC-44EC-9D33-2D313BC809D8}" type="pres">
      <dgm:prSet presAssocID="{B874E782-6955-4ED5-BC8B-9FA97375F62D}" presName="dummy" presStyleCnt="0"/>
      <dgm:spPr/>
    </dgm:pt>
    <dgm:pt modelId="{4B730833-3124-4742-BD7A-F6606DF897CF}" type="pres">
      <dgm:prSet presAssocID="{5AFACCCA-1579-4F6B-B383-42746159693A}" presName="sibTrans" presStyleLbl="sibTrans2D1" presStyleIdx="4" presStyleCnt="6"/>
      <dgm:spPr/>
      <dgm:t>
        <a:bodyPr/>
        <a:lstStyle/>
        <a:p>
          <a:endParaRPr lang="en-GB"/>
        </a:p>
      </dgm:t>
    </dgm:pt>
    <dgm:pt modelId="{3F52BA96-AE04-4316-BACA-A0FCC4CA628D}" type="pres">
      <dgm:prSet presAssocID="{77F49C92-8145-4D41-A343-D27F28D6CC5D}" presName="node" presStyleLbl="node1" presStyleIdx="5" presStyleCnt="6" custScaleX="9713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0979D672-3545-4687-95FF-224B7D365664}" type="pres">
      <dgm:prSet presAssocID="{77F49C92-8145-4D41-A343-D27F28D6CC5D}" presName="dummy" presStyleCnt="0"/>
      <dgm:spPr/>
    </dgm:pt>
    <dgm:pt modelId="{75CCA892-D847-47C9-BC56-27B601569DE6}" type="pres">
      <dgm:prSet presAssocID="{1A3C8A52-4474-42E5-8798-D89B682B2395}" presName="sibTrans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C9224DCF-38AC-4596-B3A6-2E7290F563A9}" type="presOf" srcId="{4C437B77-3A3E-4BCD-BEF4-13A153A70B4F}" destId="{49AB00F7-6AFE-4A54-A84E-4FBCDC95690C}" srcOrd="0" destOrd="0" presId="urn:microsoft.com/office/officeart/2005/8/layout/radial6"/>
    <dgm:cxn modelId="{1FF1B2C9-FDFF-4D31-A7C6-6B2CE7B4A9AF}" type="presOf" srcId="{05917C1F-0031-4028-AE57-3E881C974ABC}" destId="{0ED0F852-EA34-4577-AA15-4DF95399C3CA}" srcOrd="0" destOrd="0" presId="urn:microsoft.com/office/officeart/2005/8/layout/radial6"/>
    <dgm:cxn modelId="{720773D9-7B0A-4792-9B5B-DB39C43F7909}" srcId="{F68E550D-8683-4A4C-905F-260DFB8FB6DE}" destId="{FD99CBD7-ACF7-4704-A7AA-69C93A465C00}" srcOrd="0" destOrd="0" parTransId="{64AC0B7A-0572-4E0D-9ADA-F165BC89D9C3}" sibTransId="{5E6781E5-CEFB-4C41-A2ED-A2227FB86837}"/>
    <dgm:cxn modelId="{D8653B49-71AE-4E98-BEA5-8A0D139CBFFE}" srcId="{F68E550D-8683-4A4C-905F-260DFB8FB6DE}" destId="{77F49C92-8145-4D41-A343-D27F28D6CC5D}" srcOrd="5" destOrd="0" parTransId="{1571A26B-9A30-4AC3-86E4-478D73A94965}" sibTransId="{1A3C8A52-4474-42E5-8798-D89B682B2395}"/>
    <dgm:cxn modelId="{627FB7DF-799B-4156-8D11-56D4E899DD16}" type="presOf" srcId="{3F2AC8CE-0E2D-405B-87CA-51273FF36556}" destId="{0D1E0F4D-0392-496E-825D-815ECC91BAE3}" srcOrd="0" destOrd="0" presId="urn:microsoft.com/office/officeart/2005/8/layout/radial6"/>
    <dgm:cxn modelId="{89A18EE7-4B4F-44FB-BF1E-C24CBC09C2CC}" srcId="{F68E550D-8683-4A4C-905F-260DFB8FB6DE}" destId="{2251ACDF-6776-48FE-B649-C7B2D5BB37DF}" srcOrd="3" destOrd="0" parTransId="{4736BD16-7AA0-456C-B641-95B1D6D94290}" sibTransId="{041B3FEC-E932-4DB2-BA02-328F7EE8EC22}"/>
    <dgm:cxn modelId="{0C5C5BDE-0373-46E8-86C9-E6D52EFCEA88}" srcId="{766F7997-7BDC-440F-B331-A9677C9D6BE9}" destId="{F68E550D-8683-4A4C-905F-260DFB8FB6DE}" srcOrd="0" destOrd="0" parTransId="{20D57082-1A47-4483-BF3A-D6FA33925614}" sibTransId="{C474050D-0252-4CFE-BE85-DBE00516D9CC}"/>
    <dgm:cxn modelId="{B1694E5A-16F3-4394-9533-97653F254BBE}" type="presOf" srcId="{2251ACDF-6776-48FE-B649-C7B2D5BB37DF}" destId="{A85DF5B2-2243-4A52-B66F-BCA6CFC17C90}" srcOrd="0" destOrd="0" presId="urn:microsoft.com/office/officeart/2005/8/layout/radial6"/>
    <dgm:cxn modelId="{57BF2C4C-5287-4E5B-8632-2674028C4D1D}" type="presOf" srcId="{041B3FEC-E932-4DB2-BA02-328F7EE8EC22}" destId="{802649F5-C18E-4B50-A367-93C7B91D07E4}" srcOrd="0" destOrd="0" presId="urn:microsoft.com/office/officeart/2005/8/layout/radial6"/>
    <dgm:cxn modelId="{2045A8F9-EDDF-4D32-85A5-A839AD1E5D2A}" type="presOf" srcId="{766F7997-7BDC-440F-B331-A9677C9D6BE9}" destId="{EFD02E43-8A73-4114-BB70-624DD87D4D46}" srcOrd="0" destOrd="0" presId="urn:microsoft.com/office/officeart/2005/8/layout/radial6"/>
    <dgm:cxn modelId="{BDE6000A-BB63-4BB5-A2C2-66EE58567F85}" srcId="{F68E550D-8683-4A4C-905F-260DFB8FB6DE}" destId="{8B1309C6-4C78-4C23-86BE-597EE8B90FC6}" srcOrd="1" destOrd="0" parTransId="{EF28218D-2E27-49B8-91DA-70594624EC7D}" sibTransId="{05917C1F-0031-4028-AE57-3E881C974ABC}"/>
    <dgm:cxn modelId="{3E1CC167-2826-41E5-91D9-6A348996409B}" type="presOf" srcId="{1A3C8A52-4474-42E5-8798-D89B682B2395}" destId="{75CCA892-D847-47C9-BC56-27B601569DE6}" srcOrd="0" destOrd="0" presId="urn:microsoft.com/office/officeart/2005/8/layout/radial6"/>
    <dgm:cxn modelId="{995E9282-85AF-444F-A2E4-5F3D4F23CBEF}" type="presOf" srcId="{77F49C92-8145-4D41-A343-D27F28D6CC5D}" destId="{3F52BA96-AE04-4316-BACA-A0FCC4CA628D}" srcOrd="0" destOrd="0" presId="urn:microsoft.com/office/officeart/2005/8/layout/radial6"/>
    <dgm:cxn modelId="{1A9A988D-3FEC-47B2-A0A2-147220D6E4A6}" type="presOf" srcId="{5AFACCCA-1579-4F6B-B383-42746159693A}" destId="{4B730833-3124-4742-BD7A-F6606DF897CF}" srcOrd="0" destOrd="0" presId="urn:microsoft.com/office/officeart/2005/8/layout/radial6"/>
    <dgm:cxn modelId="{C2E1A874-6613-4A00-A638-A6F0FEAA9684}" type="presOf" srcId="{B874E782-6955-4ED5-BC8B-9FA97375F62D}" destId="{FF2A5566-39CE-4ABD-8D67-28957B6959E0}" srcOrd="0" destOrd="0" presId="urn:microsoft.com/office/officeart/2005/8/layout/radial6"/>
    <dgm:cxn modelId="{F905ECC8-24F5-4977-94EA-07D291DE3D0A}" srcId="{F68E550D-8683-4A4C-905F-260DFB8FB6DE}" destId="{B874E782-6955-4ED5-BC8B-9FA97375F62D}" srcOrd="4" destOrd="0" parTransId="{CA90D7C9-F923-466F-B395-39307D979F7F}" sibTransId="{5AFACCCA-1579-4F6B-B383-42746159693A}"/>
    <dgm:cxn modelId="{054C7B92-E8AE-4ECF-AB0F-D1636C9806FF}" srcId="{F68E550D-8683-4A4C-905F-260DFB8FB6DE}" destId="{3F2AC8CE-0E2D-405B-87CA-51273FF36556}" srcOrd="2" destOrd="0" parTransId="{F4E1E946-EA70-4EA2-8855-2A1FE1398DE4}" sibTransId="{4C437B77-3A3E-4BCD-BEF4-13A153A70B4F}"/>
    <dgm:cxn modelId="{9E7BC454-D585-4329-B140-347FB4F9F360}" type="presOf" srcId="{F68E550D-8683-4A4C-905F-260DFB8FB6DE}" destId="{65953FBF-2695-4D8C-A1B9-1EDE593818D6}" srcOrd="0" destOrd="0" presId="urn:microsoft.com/office/officeart/2005/8/layout/radial6"/>
    <dgm:cxn modelId="{588E6449-78A5-4B56-80F4-9EE43BCCE725}" type="presOf" srcId="{5E6781E5-CEFB-4C41-A2ED-A2227FB86837}" destId="{5C641C8F-340F-4B7A-BC77-54EAD827FB8A}" srcOrd="0" destOrd="0" presId="urn:microsoft.com/office/officeart/2005/8/layout/radial6"/>
    <dgm:cxn modelId="{E6BB4ACF-16EB-492D-8E2D-C276BBFD6794}" type="presOf" srcId="{8B1309C6-4C78-4C23-86BE-597EE8B90FC6}" destId="{38D49C9E-56C9-463F-9A0D-6FB2389D1DFA}" srcOrd="0" destOrd="0" presId="urn:microsoft.com/office/officeart/2005/8/layout/radial6"/>
    <dgm:cxn modelId="{317FEDE4-CD98-4FCA-ADE5-5B386A3AB761}" type="presOf" srcId="{FD99CBD7-ACF7-4704-A7AA-69C93A465C00}" destId="{E8AAF85B-6015-48D6-B9F0-DFCBFF5521CA}" srcOrd="0" destOrd="0" presId="urn:microsoft.com/office/officeart/2005/8/layout/radial6"/>
    <dgm:cxn modelId="{DD93423D-D5D9-4ECE-8EA0-A904FBD2A2BC}" type="presParOf" srcId="{EFD02E43-8A73-4114-BB70-624DD87D4D46}" destId="{65953FBF-2695-4D8C-A1B9-1EDE593818D6}" srcOrd="0" destOrd="0" presId="urn:microsoft.com/office/officeart/2005/8/layout/radial6"/>
    <dgm:cxn modelId="{4FAAC039-22F9-4AA7-A94E-99D623DFDE3E}" type="presParOf" srcId="{EFD02E43-8A73-4114-BB70-624DD87D4D46}" destId="{E8AAF85B-6015-48D6-B9F0-DFCBFF5521CA}" srcOrd="1" destOrd="0" presId="urn:microsoft.com/office/officeart/2005/8/layout/radial6"/>
    <dgm:cxn modelId="{806DEED5-C065-4F59-93B3-A89A3291AB5C}" type="presParOf" srcId="{EFD02E43-8A73-4114-BB70-624DD87D4D46}" destId="{9F364818-A179-4E59-B46A-C6CB00E46791}" srcOrd="2" destOrd="0" presId="urn:microsoft.com/office/officeart/2005/8/layout/radial6"/>
    <dgm:cxn modelId="{8963767D-30B1-4F25-9573-11178A86C6E8}" type="presParOf" srcId="{EFD02E43-8A73-4114-BB70-624DD87D4D46}" destId="{5C641C8F-340F-4B7A-BC77-54EAD827FB8A}" srcOrd="3" destOrd="0" presId="urn:microsoft.com/office/officeart/2005/8/layout/radial6"/>
    <dgm:cxn modelId="{5B0586C7-E928-481E-BF7B-F731BA8AB029}" type="presParOf" srcId="{EFD02E43-8A73-4114-BB70-624DD87D4D46}" destId="{38D49C9E-56C9-463F-9A0D-6FB2389D1DFA}" srcOrd="4" destOrd="0" presId="urn:microsoft.com/office/officeart/2005/8/layout/radial6"/>
    <dgm:cxn modelId="{B00B71BA-9E87-43B4-99D5-6B2DB23D2731}" type="presParOf" srcId="{EFD02E43-8A73-4114-BB70-624DD87D4D46}" destId="{949C9285-F1A1-4CC6-85C2-A80E649E81C9}" srcOrd="5" destOrd="0" presId="urn:microsoft.com/office/officeart/2005/8/layout/radial6"/>
    <dgm:cxn modelId="{D1661F4B-78B8-4141-8C53-2A847E9A8FDD}" type="presParOf" srcId="{EFD02E43-8A73-4114-BB70-624DD87D4D46}" destId="{0ED0F852-EA34-4577-AA15-4DF95399C3CA}" srcOrd="6" destOrd="0" presId="urn:microsoft.com/office/officeart/2005/8/layout/radial6"/>
    <dgm:cxn modelId="{C89BEDA2-DC10-41CC-B204-33D5BF85BF15}" type="presParOf" srcId="{EFD02E43-8A73-4114-BB70-624DD87D4D46}" destId="{0D1E0F4D-0392-496E-825D-815ECC91BAE3}" srcOrd="7" destOrd="0" presId="urn:microsoft.com/office/officeart/2005/8/layout/radial6"/>
    <dgm:cxn modelId="{BD9E3CCB-9185-414C-BF4D-12DD69EF9A0B}" type="presParOf" srcId="{EFD02E43-8A73-4114-BB70-624DD87D4D46}" destId="{9C254320-EA38-4A25-BA6E-5A0337941899}" srcOrd="8" destOrd="0" presId="urn:microsoft.com/office/officeart/2005/8/layout/radial6"/>
    <dgm:cxn modelId="{8D99E3FF-FD77-4040-9E8A-D710A68AAB9C}" type="presParOf" srcId="{EFD02E43-8A73-4114-BB70-624DD87D4D46}" destId="{49AB00F7-6AFE-4A54-A84E-4FBCDC95690C}" srcOrd="9" destOrd="0" presId="urn:microsoft.com/office/officeart/2005/8/layout/radial6"/>
    <dgm:cxn modelId="{45CAC761-DB25-4526-8772-FB98190B9924}" type="presParOf" srcId="{EFD02E43-8A73-4114-BB70-624DD87D4D46}" destId="{A85DF5B2-2243-4A52-B66F-BCA6CFC17C90}" srcOrd="10" destOrd="0" presId="urn:microsoft.com/office/officeart/2005/8/layout/radial6"/>
    <dgm:cxn modelId="{02E2FB1B-E17F-40DD-9CFA-213DBB7891AD}" type="presParOf" srcId="{EFD02E43-8A73-4114-BB70-624DD87D4D46}" destId="{4DECE9AF-80F6-4528-9552-1E9156FB0D48}" srcOrd="11" destOrd="0" presId="urn:microsoft.com/office/officeart/2005/8/layout/radial6"/>
    <dgm:cxn modelId="{5EF12435-443B-401B-9B61-F110C040F468}" type="presParOf" srcId="{EFD02E43-8A73-4114-BB70-624DD87D4D46}" destId="{802649F5-C18E-4B50-A367-93C7B91D07E4}" srcOrd="12" destOrd="0" presId="urn:microsoft.com/office/officeart/2005/8/layout/radial6"/>
    <dgm:cxn modelId="{6BB20D78-4880-4A3B-835D-A53E03792FF4}" type="presParOf" srcId="{EFD02E43-8A73-4114-BB70-624DD87D4D46}" destId="{FF2A5566-39CE-4ABD-8D67-28957B6959E0}" srcOrd="13" destOrd="0" presId="urn:microsoft.com/office/officeart/2005/8/layout/radial6"/>
    <dgm:cxn modelId="{505031A1-7F46-4EC6-BCCC-FDA18D731092}" type="presParOf" srcId="{EFD02E43-8A73-4114-BB70-624DD87D4D46}" destId="{CA25627E-83DC-44EC-9D33-2D313BC809D8}" srcOrd="14" destOrd="0" presId="urn:microsoft.com/office/officeart/2005/8/layout/radial6"/>
    <dgm:cxn modelId="{F75AA728-F507-4176-9463-51EAE65F3500}" type="presParOf" srcId="{EFD02E43-8A73-4114-BB70-624DD87D4D46}" destId="{4B730833-3124-4742-BD7A-F6606DF897CF}" srcOrd="15" destOrd="0" presId="urn:microsoft.com/office/officeart/2005/8/layout/radial6"/>
    <dgm:cxn modelId="{6BCBB7E8-D989-4563-8BE4-B0E714F16777}" type="presParOf" srcId="{EFD02E43-8A73-4114-BB70-624DD87D4D46}" destId="{3F52BA96-AE04-4316-BACA-A0FCC4CA628D}" srcOrd="16" destOrd="0" presId="urn:microsoft.com/office/officeart/2005/8/layout/radial6"/>
    <dgm:cxn modelId="{D3153BCC-97A6-480B-9391-C2C0EF989BB1}" type="presParOf" srcId="{EFD02E43-8A73-4114-BB70-624DD87D4D46}" destId="{0979D672-3545-4687-95FF-224B7D365664}" srcOrd="17" destOrd="0" presId="urn:microsoft.com/office/officeart/2005/8/layout/radial6"/>
    <dgm:cxn modelId="{56D03515-8153-462B-B793-5F33CB1CF16D}" type="presParOf" srcId="{EFD02E43-8A73-4114-BB70-624DD87D4D46}" destId="{75CCA892-D847-47C9-BC56-27B601569DE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ACB53-CCBC-48D2-A79A-DD390F4CBBCC}">
      <dsp:nvSpPr>
        <dsp:cNvPr id="0" name=""/>
        <dsp:cNvSpPr/>
      </dsp:nvSpPr>
      <dsp:spPr>
        <a:xfrm>
          <a:off x="1798011" y="210659"/>
          <a:ext cx="4180776" cy="145192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2BB2E-44D8-46CA-9D24-A2D6FE04EABB}">
      <dsp:nvSpPr>
        <dsp:cNvPr id="0" name=""/>
        <dsp:cNvSpPr/>
      </dsp:nvSpPr>
      <dsp:spPr>
        <a:xfrm>
          <a:off x="3489767" y="3765939"/>
          <a:ext cx="810227" cy="518545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68F3C-0418-471E-ABD7-64428CC466C9}">
      <dsp:nvSpPr>
        <dsp:cNvPr id="0" name=""/>
        <dsp:cNvSpPr/>
      </dsp:nvSpPr>
      <dsp:spPr>
        <a:xfrm>
          <a:off x="1950333" y="4180776"/>
          <a:ext cx="3889094" cy="97227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NIHR </a:t>
          </a:r>
          <a:r>
            <a:rPr lang="en-US" sz="2300" kern="1200" dirty="0" err="1"/>
            <a:t>Programme</a:t>
          </a:r>
          <a:r>
            <a:rPr lang="en-US" sz="2300" kern="1200" dirty="0"/>
            <a:t> for Applied Health Research grant</a:t>
          </a:r>
        </a:p>
      </dsp:txBody>
      <dsp:txXfrm>
        <a:off x="1950333" y="4180776"/>
        <a:ext cx="3889094" cy="972273"/>
      </dsp:txXfrm>
    </dsp:sp>
    <dsp:sp modelId="{0361C4C1-2176-4D4D-96D5-D1A0CDFF0FB3}">
      <dsp:nvSpPr>
        <dsp:cNvPr id="0" name=""/>
        <dsp:cNvSpPr/>
      </dsp:nvSpPr>
      <dsp:spPr>
        <a:xfrm>
          <a:off x="3317998" y="1774723"/>
          <a:ext cx="1458410" cy="14584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WHAT</a:t>
          </a:r>
        </a:p>
      </dsp:txBody>
      <dsp:txXfrm>
        <a:off x="3531577" y="1988302"/>
        <a:ext cx="1031252" cy="1031252"/>
      </dsp:txXfrm>
    </dsp:sp>
    <dsp:sp modelId="{57B57D4C-BC54-44F7-998B-B7B16037D668}">
      <dsp:nvSpPr>
        <dsp:cNvPr id="0" name=""/>
        <dsp:cNvSpPr/>
      </dsp:nvSpPr>
      <dsp:spPr>
        <a:xfrm>
          <a:off x="2274425" y="680591"/>
          <a:ext cx="1458410" cy="14584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WHERE</a:t>
          </a:r>
        </a:p>
      </dsp:txBody>
      <dsp:txXfrm>
        <a:off x="2488004" y="894170"/>
        <a:ext cx="1031252" cy="1031252"/>
      </dsp:txXfrm>
    </dsp:sp>
    <dsp:sp modelId="{0FA01FE0-D2CF-488A-BF44-A011ADC27094}">
      <dsp:nvSpPr>
        <dsp:cNvPr id="0" name=""/>
        <dsp:cNvSpPr/>
      </dsp:nvSpPr>
      <dsp:spPr>
        <a:xfrm>
          <a:off x="3765244" y="327980"/>
          <a:ext cx="1458410" cy="14584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WHO</a:t>
          </a:r>
        </a:p>
      </dsp:txBody>
      <dsp:txXfrm>
        <a:off x="3978823" y="541559"/>
        <a:ext cx="1031252" cy="1031252"/>
      </dsp:txXfrm>
    </dsp:sp>
    <dsp:sp modelId="{1F0B67D7-D3C6-464E-9A80-25613CC91D5E}">
      <dsp:nvSpPr>
        <dsp:cNvPr id="0" name=""/>
        <dsp:cNvSpPr/>
      </dsp:nvSpPr>
      <dsp:spPr>
        <a:xfrm>
          <a:off x="1626242" y="32409"/>
          <a:ext cx="4537276" cy="362982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CA892-D847-47C9-BC56-27B601569DE6}">
      <dsp:nvSpPr>
        <dsp:cNvPr id="0" name=""/>
        <dsp:cNvSpPr/>
      </dsp:nvSpPr>
      <dsp:spPr>
        <a:xfrm>
          <a:off x="470095" y="317913"/>
          <a:ext cx="2195325" cy="2195325"/>
        </a:xfrm>
        <a:prstGeom prst="blockArc">
          <a:avLst>
            <a:gd name="adj1" fmla="val 12600000"/>
            <a:gd name="adj2" fmla="val 16200000"/>
            <a:gd name="adj3" fmla="val 4483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730833-3124-4742-BD7A-F6606DF897CF}">
      <dsp:nvSpPr>
        <dsp:cNvPr id="0" name=""/>
        <dsp:cNvSpPr/>
      </dsp:nvSpPr>
      <dsp:spPr>
        <a:xfrm>
          <a:off x="470095" y="317913"/>
          <a:ext cx="2195325" cy="2195325"/>
        </a:xfrm>
        <a:prstGeom prst="blockArc">
          <a:avLst>
            <a:gd name="adj1" fmla="val 9000000"/>
            <a:gd name="adj2" fmla="val 12600000"/>
            <a:gd name="adj3" fmla="val 4483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2649F5-C18E-4B50-A367-93C7B91D07E4}">
      <dsp:nvSpPr>
        <dsp:cNvPr id="0" name=""/>
        <dsp:cNvSpPr/>
      </dsp:nvSpPr>
      <dsp:spPr>
        <a:xfrm>
          <a:off x="463091" y="317913"/>
          <a:ext cx="2195325" cy="2195325"/>
        </a:xfrm>
        <a:prstGeom prst="blockArc">
          <a:avLst>
            <a:gd name="adj1" fmla="val 5400000"/>
            <a:gd name="adj2" fmla="val 9000000"/>
            <a:gd name="adj3" fmla="val 4483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AB00F7-6AFE-4A54-A84E-4FBCDC95690C}">
      <dsp:nvSpPr>
        <dsp:cNvPr id="0" name=""/>
        <dsp:cNvSpPr/>
      </dsp:nvSpPr>
      <dsp:spPr>
        <a:xfrm>
          <a:off x="470095" y="317913"/>
          <a:ext cx="2195325" cy="2195325"/>
        </a:xfrm>
        <a:prstGeom prst="blockArc">
          <a:avLst>
            <a:gd name="adj1" fmla="val 1800000"/>
            <a:gd name="adj2" fmla="val 5400000"/>
            <a:gd name="adj3" fmla="val 4483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D0F852-EA34-4577-AA15-4DF95399C3CA}">
      <dsp:nvSpPr>
        <dsp:cNvPr id="0" name=""/>
        <dsp:cNvSpPr/>
      </dsp:nvSpPr>
      <dsp:spPr>
        <a:xfrm>
          <a:off x="470095" y="317913"/>
          <a:ext cx="2195325" cy="2195325"/>
        </a:xfrm>
        <a:prstGeom prst="blockArc">
          <a:avLst>
            <a:gd name="adj1" fmla="val 19800000"/>
            <a:gd name="adj2" fmla="val 1800000"/>
            <a:gd name="adj3" fmla="val 4483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641C8F-340F-4B7A-BC77-54EAD827FB8A}">
      <dsp:nvSpPr>
        <dsp:cNvPr id="0" name=""/>
        <dsp:cNvSpPr/>
      </dsp:nvSpPr>
      <dsp:spPr>
        <a:xfrm>
          <a:off x="470095" y="317913"/>
          <a:ext cx="2195325" cy="2195325"/>
        </a:xfrm>
        <a:prstGeom prst="blockArc">
          <a:avLst>
            <a:gd name="adj1" fmla="val 16200000"/>
            <a:gd name="adj2" fmla="val 19800000"/>
            <a:gd name="adj3" fmla="val 4483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953FBF-2695-4D8C-A1B9-1EDE593818D6}">
      <dsp:nvSpPr>
        <dsp:cNvPr id="0" name=""/>
        <dsp:cNvSpPr/>
      </dsp:nvSpPr>
      <dsp:spPr>
        <a:xfrm>
          <a:off x="1079535" y="927354"/>
          <a:ext cx="976443" cy="97644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Calibri" panose="020F0502020204030204"/>
              <a:ea typeface="+mn-ea"/>
              <a:cs typeface="+mn-cs"/>
            </a:rPr>
            <a:t>Young people longitudinal survey</a:t>
          </a:r>
        </a:p>
      </dsp:txBody>
      <dsp:txXfrm>
        <a:off x="1222532" y="1070351"/>
        <a:ext cx="690449" cy="690449"/>
      </dsp:txXfrm>
    </dsp:sp>
    <dsp:sp modelId="{E8AAF85B-6015-48D6-B9F0-DFCBFF5521CA}">
      <dsp:nvSpPr>
        <dsp:cNvPr id="0" name=""/>
        <dsp:cNvSpPr/>
      </dsp:nvSpPr>
      <dsp:spPr>
        <a:xfrm>
          <a:off x="1147115" y="764"/>
          <a:ext cx="841284" cy="6835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Calibri" panose="020F0502020204030204"/>
              <a:ea typeface="+mn-ea"/>
              <a:cs typeface="+mn-cs"/>
            </a:rPr>
            <a:t>Health professional data</a:t>
          </a:r>
        </a:p>
      </dsp:txBody>
      <dsp:txXfrm>
        <a:off x="1270318" y="100862"/>
        <a:ext cx="594878" cy="483314"/>
      </dsp:txXfrm>
    </dsp:sp>
    <dsp:sp modelId="{38D49C9E-56C9-463F-9A0D-6FB2389D1DFA}">
      <dsp:nvSpPr>
        <dsp:cNvPr id="0" name=""/>
        <dsp:cNvSpPr/>
      </dsp:nvSpPr>
      <dsp:spPr>
        <a:xfrm>
          <a:off x="2111203" y="537292"/>
          <a:ext cx="771696" cy="6835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Calibri" panose="020F0502020204030204"/>
              <a:ea typeface="+mn-ea"/>
              <a:cs typeface="+mn-cs"/>
            </a:rPr>
            <a:t>Health economics data</a:t>
          </a:r>
        </a:p>
      </dsp:txBody>
      <dsp:txXfrm>
        <a:off x="2224215" y="637390"/>
        <a:ext cx="545672" cy="483314"/>
      </dsp:txXfrm>
    </dsp:sp>
    <dsp:sp modelId="{0D1E0F4D-0392-496E-825D-815ECC91BAE3}">
      <dsp:nvSpPr>
        <dsp:cNvPr id="0" name=""/>
        <dsp:cNvSpPr/>
      </dsp:nvSpPr>
      <dsp:spPr>
        <a:xfrm>
          <a:off x="2155296" y="1610348"/>
          <a:ext cx="683510" cy="6835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Calibri" panose="020F0502020204030204"/>
              <a:ea typeface="+mn-ea"/>
              <a:cs typeface="+mn-cs"/>
            </a:rPr>
            <a:t>Multi-site case study</a:t>
          </a:r>
        </a:p>
      </dsp:txBody>
      <dsp:txXfrm>
        <a:off x="2255394" y="1710446"/>
        <a:ext cx="483314" cy="483314"/>
      </dsp:txXfrm>
    </dsp:sp>
    <dsp:sp modelId="{A85DF5B2-2243-4A52-B66F-BCA6CFC17C90}">
      <dsp:nvSpPr>
        <dsp:cNvPr id="0" name=""/>
        <dsp:cNvSpPr/>
      </dsp:nvSpPr>
      <dsp:spPr>
        <a:xfrm>
          <a:off x="1126640" y="2146877"/>
          <a:ext cx="882234" cy="6835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Calibri" panose="020F0502020204030204"/>
              <a:ea typeface="+mn-ea"/>
              <a:cs typeface="+mn-cs"/>
            </a:rPr>
            <a:t>Patient involvement data</a:t>
          </a:r>
        </a:p>
      </dsp:txBody>
      <dsp:txXfrm>
        <a:off x="1255840" y="2246975"/>
        <a:ext cx="623834" cy="483314"/>
      </dsp:txXfrm>
    </dsp:sp>
    <dsp:sp modelId="{FF2A5566-39CE-4ABD-8D67-28957B6959E0}">
      <dsp:nvSpPr>
        <dsp:cNvPr id="0" name=""/>
        <dsp:cNvSpPr/>
      </dsp:nvSpPr>
      <dsp:spPr>
        <a:xfrm>
          <a:off x="312108" y="1610348"/>
          <a:ext cx="652711" cy="6835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 err="1">
              <a:latin typeface="Calibri" panose="020F0502020204030204"/>
              <a:ea typeface="+mn-ea"/>
              <a:cs typeface="+mn-cs"/>
            </a:rPr>
            <a:t>Carer</a:t>
          </a:r>
          <a:r>
            <a:rPr lang="en-US" sz="900" b="0" kern="1200" dirty="0">
              <a:latin typeface="Calibri" panose="020F0502020204030204"/>
              <a:ea typeface="+mn-ea"/>
              <a:cs typeface="+mn-cs"/>
            </a:rPr>
            <a:t> data</a:t>
          </a:r>
        </a:p>
      </dsp:txBody>
      <dsp:txXfrm>
        <a:off x="407695" y="1710446"/>
        <a:ext cx="461537" cy="483314"/>
      </dsp:txXfrm>
    </dsp:sp>
    <dsp:sp modelId="{3F52BA96-AE04-4316-BACA-A0FCC4CA628D}">
      <dsp:nvSpPr>
        <dsp:cNvPr id="0" name=""/>
        <dsp:cNvSpPr/>
      </dsp:nvSpPr>
      <dsp:spPr>
        <a:xfrm>
          <a:off x="306503" y="537292"/>
          <a:ext cx="663920" cy="6835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Calibri" panose="020F0502020204030204"/>
              <a:ea typeface="+mn-ea"/>
              <a:cs typeface="+mn-cs"/>
            </a:rPr>
            <a:t>NHS registry data</a:t>
          </a:r>
        </a:p>
      </dsp:txBody>
      <dsp:txXfrm>
        <a:off x="403732" y="637390"/>
        <a:ext cx="469462" cy="483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Day 1 J Whelan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F58E6-3DD4-486A-A1C6-B9A1E7B08211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5ADCA-C2C5-4D54-93A0-217F21F20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67788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Day 1 J Whelan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075D8-7D73-4C79-BF71-80A5C0692ECD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324B2-2FE6-4A2F-A0E6-CF7D444DC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1940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11924-F103-4999-AD2E-7121AF134C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42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33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57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634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4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800000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800000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6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00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3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1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5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25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64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03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0" y="6126163"/>
            <a:ext cx="9144000" cy="746125"/>
          </a:xfrm>
          <a:prstGeom prst="flowChartProcess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785938" y="274638"/>
            <a:ext cx="69008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0" y="0"/>
            <a:ext cx="9144000" cy="282575"/>
          </a:xfrm>
          <a:prstGeom prst="flowChartProcess">
            <a:avLst/>
          </a:prstGeom>
          <a:gradFill rotWithShape="1"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1" name="Picture 18" descr="uchfcola_powerpoint_transparen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6315075"/>
            <a:ext cx="455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1533" r="19647" b="24513"/>
          <a:stretch>
            <a:fillRect/>
          </a:stretch>
        </p:blipFill>
        <p:spPr bwMode="auto">
          <a:xfrm>
            <a:off x="60325" y="282575"/>
            <a:ext cx="17256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27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sv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ghtlightstudy.com/" TargetMode="External"/><Relationship Id="rId7" Type="http://schemas.openxmlformats.org/officeDocument/2006/relationships/image" Target="../media/image32.jpeg"/><Relationship Id="rId2" Type="http://schemas.openxmlformats.org/officeDocument/2006/relationships/hyperlink" Target="mailto:rtaylor13@nhs.ne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9124"/>
            <a:ext cx="7772400" cy="3044141"/>
          </a:xfrm>
        </p:spPr>
        <p:txBody>
          <a:bodyPr>
            <a:normAutofit/>
          </a:bodyPr>
          <a:lstStyle/>
          <a:p>
            <a:r>
              <a:rPr lang="en-GB" dirty="0"/>
              <a:t>BRIGHTLIGHT: from first glow to now – what, why and how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87828"/>
            <a:ext cx="6858000" cy="1033041"/>
          </a:xfrm>
        </p:spPr>
        <p:txBody>
          <a:bodyPr/>
          <a:lstStyle/>
          <a:p>
            <a:r>
              <a:rPr lang="en-GB" dirty="0"/>
              <a:t>Professor Jeremy Whelan</a:t>
            </a:r>
          </a:p>
          <a:p>
            <a:r>
              <a:rPr lang="en-GB" dirty="0"/>
              <a:t>BRIGHTLIGHT Chief Investigator &amp; Workstream 2 Lead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1615" y="5506368"/>
            <a:ext cx="1718739" cy="783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en-GB" dirty="0"/>
              <a:t>@bR1GhTLiGhT</a:t>
            </a:r>
            <a:r>
              <a:rPr lang="en-US" dirty="0"/>
              <a:t> </a:t>
            </a:r>
          </a:p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en-US" dirty="0"/>
              <a:t>#BLTYAC2017</a:t>
            </a:r>
          </a:p>
        </p:txBody>
      </p:sp>
    </p:spTree>
    <p:extLst>
      <p:ext uri="{BB962C8B-B14F-4D97-AF65-F5344CB8AC3E}">
        <p14:creationId xmlns:p14="http://schemas.microsoft.com/office/powerpoint/2010/main" val="3986713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providing care?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r="3981" b="9834"/>
          <a:stretch>
            <a:fillRect/>
          </a:stretch>
        </p:blipFill>
        <p:spPr bwMode="auto">
          <a:xfrm rot="5400013">
            <a:off x="345976" y="2081425"/>
            <a:ext cx="4517545" cy="357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"/>
          <a:stretch>
            <a:fillRect/>
          </a:stretch>
        </p:blipFill>
        <p:spPr bwMode="auto">
          <a:xfrm>
            <a:off x="4776390" y="2399437"/>
            <a:ext cx="3897311" cy="315641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65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is care provided?</a:t>
            </a:r>
          </a:p>
        </p:txBody>
      </p:sp>
      <p:pic>
        <p:nvPicPr>
          <p:cNvPr id="3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 t="240" r="3099" b="13655"/>
          <a:stretch>
            <a:fillRect/>
          </a:stretch>
        </p:blipFill>
        <p:spPr bwMode="auto">
          <a:xfrm>
            <a:off x="332078" y="2490071"/>
            <a:ext cx="4239922" cy="314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19868" r="10938" b="20798"/>
          <a:stretch>
            <a:fillRect/>
          </a:stretch>
        </p:blipFill>
        <p:spPr bwMode="auto">
          <a:xfrm>
            <a:off x="4757728" y="3188347"/>
            <a:ext cx="4125268" cy="1752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37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young people’s experiences of care?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00" y="2225667"/>
            <a:ext cx="4993770" cy="342661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6" t="29590" r="13515" b="10644"/>
          <a:stretch/>
        </p:blipFill>
        <p:spPr bwMode="auto">
          <a:xfrm>
            <a:off x="5842398" y="2981774"/>
            <a:ext cx="3021743" cy="1914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07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18852797"/>
              </p:ext>
            </p:extLst>
          </p:nvPr>
        </p:nvGraphicFramePr>
        <p:xfrm>
          <a:off x="601884" y="736483"/>
          <a:ext cx="7789762" cy="5185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2456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of BRIGHTLIGHT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3576" y="1630261"/>
            <a:ext cx="8332877" cy="4525963"/>
          </a:xfrm>
        </p:spPr>
        <p:txBody>
          <a:bodyPr>
            <a:normAutofit fontScale="92500"/>
          </a:bodyPr>
          <a:lstStyle/>
          <a:p>
            <a:r>
              <a:rPr lang="en-GB" sz="2400" b="1" dirty="0"/>
              <a:t>Workstream 1: </a:t>
            </a:r>
            <a:r>
              <a:rPr lang="en-GB" sz="2400" b="1" dirty="0">
                <a:solidFill>
                  <a:srgbClr val="FF0000"/>
                </a:solidFill>
              </a:rPr>
              <a:t>What is specialist care?</a:t>
            </a:r>
          </a:p>
          <a:p>
            <a:pPr lvl="1"/>
            <a:r>
              <a:rPr lang="en-GB" sz="2000" dirty="0"/>
              <a:t>Explore the culture of care</a:t>
            </a:r>
          </a:p>
          <a:p>
            <a:pPr lvl="1"/>
            <a:r>
              <a:rPr lang="en-GB" sz="2000" dirty="0"/>
              <a:t>Identify the competencies of specialist professionals</a:t>
            </a:r>
          </a:p>
          <a:p>
            <a:pPr lvl="1"/>
            <a:r>
              <a:rPr lang="en-GB" sz="2000" dirty="0"/>
              <a:t>Develop a bespoke metric to quantify specialist care</a:t>
            </a:r>
          </a:p>
          <a:p>
            <a:r>
              <a:rPr lang="en-GB" sz="2400" b="1" dirty="0"/>
              <a:t>Workstream 2: </a:t>
            </a:r>
            <a:r>
              <a:rPr lang="en-GB" sz="2400" b="1" dirty="0">
                <a:solidFill>
                  <a:srgbClr val="FF0000"/>
                </a:solidFill>
              </a:rPr>
              <a:t>What outcomes are associated with specialist care?</a:t>
            </a:r>
          </a:p>
          <a:p>
            <a:pPr lvl="1"/>
            <a:r>
              <a:rPr lang="en-GB" sz="2000" dirty="0"/>
              <a:t>Impact of specialist care on outcomes, experience and processes of care</a:t>
            </a:r>
          </a:p>
          <a:p>
            <a:pPr lvl="1"/>
            <a:r>
              <a:rPr lang="en-GB" sz="2000" dirty="0"/>
              <a:t>Socio-demographic and geographic inequalities in access to specialist care</a:t>
            </a:r>
          </a:p>
          <a:p>
            <a:r>
              <a:rPr lang="en-GB" sz="2400" b="1" dirty="0"/>
              <a:t>Workstream 3: </a:t>
            </a:r>
            <a:r>
              <a:rPr lang="en-GB" sz="2400" b="1" dirty="0">
                <a:solidFill>
                  <a:srgbClr val="FF0000"/>
                </a:solidFill>
              </a:rPr>
              <a:t>How much does specialist care cost?</a:t>
            </a:r>
          </a:p>
          <a:p>
            <a:pPr lvl="1"/>
            <a:r>
              <a:rPr lang="en-GB" sz="2000" dirty="0"/>
              <a:t>Estimate the cost of care (cost effectiveness and cost benefit)</a:t>
            </a:r>
          </a:p>
          <a:p>
            <a:r>
              <a:rPr lang="en-GB" sz="2400" b="1" dirty="0"/>
              <a:t>Workstream 4: </a:t>
            </a:r>
            <a:r>
              <a:rPr lang="en-GB" sz="2400" b="1" dirty="0">
                <a:solidFill>
                  <a:srgbClr val="FF0000"/>
                </a:solidFill>
              </a:rPr>
              <a:t>What change could result?</a:t>
            </a:r>
            <a:endParaRPr lang="en-GB" sz="2400" b="1" dirty="0"/>
          </a:p>
          <a:p>
            <a:pPr lvl="1"/>
            <a:r>
              <a:rPr lang="en-GB" sz="2000" dirty="0"/>
              <a:t>Formulate opportunities for change</a:t>
            </a:r>
          </a:p>
        </p:txBody>
      </p:sp>
    </p:spTree>
    <p:extLst>
      <p:ext uri="{BB962C8B-B14F-4D97-AF65-F5344CB8AC3E}">
        <p14:creationId xmlns:p14="http://schemas.microsoft.com/office/powerpoint/2010/main" val="148596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364" y="1972363"/>
            <a:ext cx="1983099" cy="51077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Workstream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363" y="3675409"/>
            <a:ext cx="1983099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Workstream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364" y="4895696"/>
            <a:ext cx="1983099" cy="51077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dirty="0"/>
              <a:t>Workstream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5111" y="1462002"/>
            <a:ext cx="2856857" cy="44267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/>
              <a:t>Modified e-Delphi Survey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5111" y="2004224"/>
            <a:ext cx="1374447" cy="44267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Mosaic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3484" y="2551507"/>
            <a:ext cx="3428320" cy="44267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/>
              <a:t>Secondary analysis of HES 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6463" y="3406146"/>
            <a:ext cx="2885505" cy="44267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Longitudinal cohort study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6463" y="4929748"/>
            <a:ext cx="2885505" cy="44267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Health economic analysis</a:t>
            </a:r>
          </a:p>
        </p:txBody>
      </p:sp>
      <p:sp>
        <p:nvSpPr>
          <p:cNvPr id="3" name="Right Brace 2"/>
          <p:cNvSpPr/>
          <p:nvPr/>
        </p:nvSpPr>
        <p:spPr>
          <a:xfrm>
            <a:off x="6713326" y="1018579"/>
            <a:ext cx="937549" cy="4387896"/>
          </a:xfrm>
          <a:prstGeom prst="rightBrac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7156577" y="2961721"/>
            <a:ext cx="1983099" cy="510778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Workstream 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36463" y="3964850"/>
            <a:ext cx="1690189" cy="44267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Carer survey</a:t>
            </a:r>
          </a:p>
        </p:txBody>
      </p:sp>
      <p:cxnSp>
        <p:nvCxnSpPr>
          <p:cNvPr id="21" name="Straight Connector 20"/>
          <p:cNvCxnSpPr>
            <a:stCxn id="4" idx="3"/>
            <a:endCxn id="8" idx="1"/>
          </p:cNvCxnSpPr>
          <p:nvPr/>
        </p:nvCxnSpPr>
        <p:spPr>
          <a:xfrm flipV="1">
            <a:off x="2675463" y="1683339"/>
            <a:ext cx="489648" cy="5444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  <a:stCxn id="4" idx="3"/>
            <a:endCxn id="9" idx="1"/>
          </p:cNvCxnSpPr>
          <p:nvPr/>
        </p:nvCxnSpPr>
        <p:spPr>
          <a:xfrm flipV="1">
            <a:off x="2675463" y="2225561"/>
            <a:ext cx="489648" cy="21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3"/>
            <a:endCxn id="10" idx="1"/>
          </p:cNvCxnSpPr>
          <p:nvPr/>
        </p:nvCxnSpPr>
        <p:spPr>
          <a:xfrm>
            <a:off x="2675463" y="2227752"/>
            <a:ext cx="498021" cy="5450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3"/>
            <a:endCxn id="14" idx="1"/>
          </p:cNvCxnSpPr>
          <p:nvPr/>
        </p:nvCxnSpPr>
        <p:spPr>
          <a:xfrm flipV="1">
            <a:off x="2675462" y="3627483"/>
            <a:ext cx="461001" cy="3033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3"/>
            <a:endCxn id="19" idx="1"/>
          </p:cNvCxnSpPr>
          <p:nvPr/>
        </p:nvCxnSpPr>
        <p:spPr>
          <a:xfrm>
            <a:off x="2675462" y="3930798"/>
            <a:ext cx="461001" cy="2553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6" idx="3"/>
            <a:endCxn id="16" idx="1"/>
          </p:cNvCxnSpPr>
          <p:nvPr/>
        </p:nvCxnSpPr>
        <p:spPr>
          <a:xfrm>
            <a:off x="2675463" y="5151085"/>
            <a:ext cx="461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240" y="5641359"/>
            <a:ext cx="8158560" cy="51077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Patient and Public Involvement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C1D589E-A3C6-4F93-9EC6-90670B2FBDCF}"/>
              </a:ext>
            </a:extLst>
          </p:cNvPr>
          <p:cNvSpPr txBox="1"/>
          <p:nvPr/>
        </p:nvSpPr>
        <p:spPr>
          <a:xfrm>
            <a:off x="4855777" y="2006204"/>
            <a:ext cx="1359528" cy="44267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/>
              <a:t>Case Study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F98C24DA-D5CE-4AF3-9430-E2C80C38D127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547931" y="2227541"/>
            <a:ext cx="307846" cy="62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13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9455A77-0290-4082-9F38-8FF4E511D0BB}"/>
              </a:ext>
            </a:extLst>
          </p:cNvPr>
          <p:cNvSpPr txBox="1"/>
          <p:nvPr/>
        </p:nvSpPr>
        <p:spPr>
          <a:xfrm>
            <a:off x="1894630" y="2015942"/>
            <a:ext cx="1983099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Workstream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0E8CABF-0E9F-4EEB-A03F-1B189D8A177C}"/>
              </a:ext>
            </a:extLst>
          </p:cNvPr>
          <p:cNvSpPr txBox="1"/>
          <p:nvPr/>
        </p:nvSpPr>
        <p:spPr>
          <a:xfrm>
            <a:off x="4338730" y="1746679"/>
            <a:ext cx="2885505" cy="44267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Longitudinal cohort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CE7E7D-E35E-49AF-B504-CBA1BB9B76DB}"/>
              </a:ext>
            </a:extLst>
          </p:cNvPr>
          <p:cNvSpPr txBox="1"/>
          <p:nvPr/>
        </p:nvSpPr>
        <p:spPr>
          <a:xfrm>
            <a:off x="4338730" y="2305383"/>
            <a:ext cx="1690189" cy="44267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Carer survey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A8594AB-881C-4F02-931D-01ADADCEDDA8}"/>
              </a:ext>
            </a:extLst>
          </p:cNvPr>
          <p:cNvCxnSpPr>
            <a:stCxn id="3" idx="3"/>
            <a:endCxn id="4" idx="1"/>
          </p:cNvCxnSpPr>
          <p:nvPr/>
        </p:nvCxnSpPr>
        <p:spPr>
          <a:xfrm flipV="1">
            <a:off x="3877729" y="1968016"/>
            <a:ext cx="461001" cy="3033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E765A14-AB5D-4FF1-9797-D637D89149CF}"/>
              </a:ext>
            </a:extLst>
          </p:cNvPr>
          <p:cNvCxnSpPr>
            <a:stCxn id="3" idx="3"/>
            <a:endCxn id="5" idx="1"/>
          </p:cNvCxnSpPr>
          <p:nvPr/>
        </p:nvCxnSpPr>
        <p:spPr>
          <a:xfrm>
            <a:off x="3877729" y="2271331"/>
            <a:ext cx="461001" cy="2553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AD40A6F-634B-4B7E-84C6-B279D2F0BF5A}"/>
              </a:ext>
            </a:extLst>
          </p:cNvPr>
          <p:cNvSpPr txBox="1"/>
          <p:nvPr/>
        </p:nvSpPr>
        <p:spPr>
          <a:xfrm>
            <a:off x="1515052" y="4268824"/>
            <a:ext cx="40421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solidFill>
                  <a:srgbClr val="FF0000"/>
                </a:solidFill>
              </a:rPr>
              <a:t>Quality of life</a:t>
            </a:r>
          </a:p>
          <a:p>
            <a:r>
              <a:rPr lang="en-GB" sz="2000" dirty="0"/>
              <a:t>Satisfaction with care</a:t>
            </a:r>
          </a:p>
          <a:p>
            <a:r>
              <a:rPr lang="en-GB" sz="2000" dirty="0"/>
              <a:t>Experience of illness</a:t>
            </a:r>
          </a:p>
          <a:p>
            <a:r>
              <a:rPr lang="en-GB" sz="2000" dirty="0"/>
              <a:t>Anxiety and depression</a:t>
            </a:r>
          </a:p>
          <a:p>
            <a:r>
              <a:rPr lang="en-GB" sz="2000" dirty="0"/>
              <a:t>Disease and care process parameters</a:t>
            </a:r>
          </a:p>
        </p:txBody>
      </p:sp>
      <p:pic>
        <p:nvPicPr>
          <p:cNvPr id="10" name="Graphic 9" descr="Ruler">
            <a:extLst>
              <a:ext uri="{FF2B5EF4-FFF2-40B4-BE49-F238E27FC236}">
                <a16:creationId xmlns="" xmlns:a16="http://schemas.microsoft.com/office/drawing/2014/main" id="{F001C3EF-013C-452A-BEF6-983F7E2203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095" y="3301999"/>
            <a:ext cx="1411141" cy="1411141"/>
          </a:xfrm>
          <a:prstGeom prst="rect">
            <a:avLst/>
          </a:prstGeom>
        </p:spPr>
      </p:pic>
      <p:pic>
        <p:nvPicPr>
          <p:cNvPr id="13" name="Graphic 12" descr="Gauge">
            <a:extLst>
              <a:ext uri="{FF2B5EF4-FFF2-40B4-BE49-F238E27FC236}">
                <a16:creationId xmlns="" xmlns:a16="http://schemas.microsoft.com/office/drawing/2014/main" id="{7C9E4B92-EC05-4E93-9F89-F3C9449701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4957" y="4081184"/>
            <a:ext cx="1464733" cy="146473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D4DDDD5-F92F-4123-997F-EC7511F7E7ED}"/>
              </a:ext>
            </a:extLst>
          </p:cNvPr>
          <p:cNvGrpSpPr/>
          <p:nvPr/>
        </p:nvGrpSpPr>
        <p:grpSpPr>
          <a:xfrm>
            <a:off x="5276851" y="3542575"/>
            <a:ext cx="3771898" cy="1077218"/>
            <a:chOff x="3978682" y="3886201"/>
            <a:chExt cx="3336756" cy="1077218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5340D66-BCA4-4177-988C-6A11AD34C89C}"/>
                </a:ext>
              </a:extLst>
            </p:cNvPr>
            <p:cNvSpPr txBox="1"/>
            <p:nvPr/>
          </p:nvSpPr>
          <p:spPr>
            <a:xfrm>
              <a:off x="3978682" y="4053746"/>
              <a:ext cx="917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Specialist care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CF47F04-0E56-45A6-9DE6-E678A4AD3C94}"/>
                </a:ext>
              </a:extLst>
            </p:cNvPr>
            <p:cNvSpPr txBox="1"/>
            <p:nvPr/>
          </p:nvSpPr>
          <p:spPr>
            <a:xfrm>
              <a:off x="5300134" y="3886201"/>
              <a:ext cx="20153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200" b="1" dirty="0"/>
                <a:t>Specialist care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43969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BRIGHTLIGHT Data Bank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8" y="1386857"/>
            <a:ext cx="7836197" cy="48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8C91180E-2543-45A1-9C83-DF87193616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978382"/>
              </p:ext>
            </p:extLst>
          </p:nvPr>
        </p:nvGraphicFramePr>
        <p:xfrm>
          <a:off x="1955802" y="3556000"/>
          <a:ext cx="3189403" cy="2831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5521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will be sharing with you…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0192"/>
            <a:ext cx="7886700" cy="462595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What happens when attempting to recruit young people  with cancer to a national research study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Why young people are essential for co-production, co-creation and co-design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The skills, attitude and knowledge of the TYA MDT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Young adults’ experience of care at the end of life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A description of age appropriate care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The impact of cancer on carers</a:t>
            </a:r>
          </a:p>
        </p:txBody>
      </p:sp>
    </p:spTree>
    <p:extLst>
      <p:ext uri="{BB962C8B-B14F-4D97-AF65-F5344CB8AC3E}">
        <p14:creationId xmlns:p14="http://schemas.microsoft.com/office/powerpoint/2010/main" val="795264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9427"/>
            <a:ext cx="8229600" cy="3546736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 dirty="0"/>
              <a:t>Do specialist cancer services for teenagers and young adults add value?</a:t>
            </a:r>
          </a:p>
          <a:p>
            <a:pPr marL="0" indent="0" algn="ctr">
              <a:buNone/>
            </a:pPr>
            <a:endParaRPr lang="en-GB" sz="4800" dirty="0"/>
          </a:p>
          <a:p>
            <a:endParaRPr lang="en-GB" sz="4800" dirty="0"/>
          </a:p>
          <a:p>
            <a:pPr marL="0" indent="0">
              <a:buNone/>
            </a:pPr>
            <a:endParaRPr lang="en-GB" sz="4800" dirty="0"/>
          </a:p>
        </p:txBody>
      </p:sp>
      <p:pic>
        <p:nvPicPr>
          <p:cNvPr id="4" name="Graphic 3" descr="Help">
            <a:extLst>
              <a:ext uri="{FF2B5EF4-FFF2-40B4-BE49-F238E27FC236}">
                <a16:creationId xmlns="" xmlns:a16="http://schemas.microsoft.com/office/drawing/2014/main" id="{68B0616D-539B-4F0D-A3C6-33FC2EF55C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543" y="584761"/>
            <a:ext cx="1851865" cy="185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4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young people ‘special’?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618"/>
            <a:ext cx="8229600" cy="440654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Cancer in TYA is rare, &lt;1% of all new cancer diagnoses in England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Cancer is the leading cause of death in young people aged 15 – 24 years in the UK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Spectrum of cancer types distinct from children and older adults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Outcomes are inferior to those in children or older adults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A cancer diagnosis superimposed on time of great physical, emotional and social growth</a:t>
            </a:r>
          </a:p>
        </p:txBody>
      </p:sp>
    </p:spTree>
    <p:extLst>
      <p:ext uri="{BB962C8B-B14F-4D97-AF65-F5344CB8AC3E}">
        <p14:creationId xmlns:p14="http://schemas.microsoft.com/office/powerpoint/2010/main" val="1563285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403648" y="26064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Beveled 10">
            <a:extLst>
              <a:ext uri="{FF2B5EF4-FFF2-40B4-BE49-F238E27FC236}">
                <a16:creationId xmlns:a16="http://schemas.microsoft.com/office/drawing/2014/main" xmlns="" id="{E4343CB8-4F6F-4AB7-B681-B50FE07CBF36}"/>
              </a:ext>
            </a:extLst>
          </p:cNvPr>
          <p:cNvSpPr/>
          <p:nvPr/>
        </p:nvSpPr>
        <p:spPr bwMode="auto">
          <a:xfrm flipV="1">
            <a:off x="702657" y="1895059"/>
            <a:ext cx="5472856" cy="4306957"/>
          </a:xfrm>
          <a:prstGeom prst="bevel">
            <a:avLst>
              <a:gd name="adj" fmla="val 1001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xmlns="" id="{3E91151A-DF05-4919-9D7D-33C758DAB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39686" y="2326713"/>
            <a:ext cx="4592419" cy="344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A93A82-FB54-48A7-9026-1128DA634B65}"/>
              </a:ext>
            </a:extLst>
          </p:cNvPr>
          <p:cNvSpPr/>
          <p:nvPr/>
        </p:nvSpPr>
        <p:spPr bwMode="auto">
          <a:xfrm rot="2048296">
            <a:off x="4375235" y="89201"/>
            <a:ext cx="5055533" cy="3727057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4E12D33-B7AD-4335-BDD6-3400F0382727}"/>
              </a:ext>
            </a:extLst>
          </p:cNvPr>
          <p:cNvSpPr/>
          <p:nvPr/>
        </p:nvSpPr>
        <p:spPr bwMode="auto">
          <a:xfrm rot="2043958">
            <a:off x="5140033" y="775643"/>
            <a:ext cx="3505182" cy="23501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C4D96C7-7964-44D2-8B15-773D79725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872">
            <a:off x="5561076" y="975896"/>
            <a:ext cx="26574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67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uilding">
            <a:extLst>
              <a:ext uri="{FF2B5EF4-FFF2-40B4-BE49-F238E27FC236}">
                <a16:creationId xmlns="" xmlns:a16="http://schemas.microsoft.com/office/drawing/2014/main" id="{2043FF41-1F4C-40EC-A43D-AE5365513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3819" y="1258214"/>
            <a:ext cx="4542741" cy="5129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5FA203C-EEA8-4A46-A641-595FDF5F9541}"/>
              </a:ext>
            </a:extLst>
          </p:cNvPr>
          <p:cNvSpPr txBox="1"/>
          <p:nvPr/>
        </p:nvSpPr>
        <p:spPr>
          <a:xfrm>
            <a:off x="3474721" y="1719072"/>
            <a:ext cx="199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UK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83A420B1-E494-4552-A903-BE1EBCE3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Changing World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0EE3B74-1B23-4C7A-ADF6-7724FA0E7683}"/>
              </a:ext>
            </a:extLst>
          </p:cNvPr>
          <p:cNvSpPr txBox="1"/>
          <p:nvPr/>
        </p:nvSpPr>
        <p:spPr>
          <a:xfrm>
            <a:off x="3540939" y="1478603"/>
            <a:ext cx="1908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Cancer Networks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6B82F0-3133-4500-B304-0CE085298371}"/>
              </a:ext>
            </a:extLst>
          </p:cNvPr>
          <p:cNvSpPr txBox="1"/>
          <p:nvPr/>
        </p:nvSpPr>
        <p:spPr>
          <a:xfrm>
            <a:off x="3573480" y="1540158"/>
            <a:ext cx="1843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Research Networks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F8A0BA0-6954-451C-9886-F3FB11E87CA5}"/>
              </a:ext>
            </a:extLst>
          </p:cNvPr>
          <p:cNvSpPr txBox="1"/>
          <p:nvPr/>
        </p:nvSpPr>
        <p:spPr>
          <a:xfrm>
            <a:off x="3431435" y="1765239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Commissioning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A5458EC-E069-41DD-B629-0539C1CE9268}"/>
              </a:ext>
            </a:extLst>
          </p:cNvPr>
          <p:cNvSpPr txBox="1"/>
          <p:nvPr/>
        </p:nvSpPr>
        <p:spPr>
          <a:xfrm>
            <a:off x="3657969" y="1570936"/>
            <a:ext cx="1798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Research Regulation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31C997A-6355-4FDC-B0D6-8D9A6BAB80E2}"/>
              </a:ext>
            </a:extLst>
          </p:cNvPr>
          <p:cNvSpPr txBox="1"/>
          <p:nvPr/>
        </p:nvSpPr>
        <p:spPr>
          <a:xfrm>
            <a:off x="3782783" y="1632490"/>
            <a:ext cx="1568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Data Protection</a:t>
            </a:r>
          </a:p>
        </p:txBody>
      </p:sp>
    </p:spTree>
    <p:extLst>
      <p:ext uri="{BB962C8B-B14F-4D97-AF65-F5344CB8AC3E}">
        <p14:creationId xmlns:p14="http://schemas.microsoft.com/office/powerpoint/2010/main" val="257796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1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07652D-E6F6-447E-A149-F9C48749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constant..</a:t>
            </a:r>
          </a:p>
        </p:txBody>
      </p:sp>
      <p:pic>
        <p:nvPicPr>
          <p:cNvPr id="4" name="Picture 6" descr="TCT_NEW_cmyk">
            <a:extLst>
              <a:ext uri="{FF2B5EF4-FFF2-40B4-BE49-F238E27FC236}">
                <a16:creationId xmlns="" xmlns:a16="http://schemas.microsoft.com/office/drawing/2014/main" id="{96B7D3E8-B61E-4B29-AFD9-092B7E6A6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1188" y="3949005"/>
            <a:ext cx="3710423" cy="143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0" y="3949005"/>
            <a:ext cx="3602964" cy="2320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10" y="1232830"/>
            <a:ext cx="4698460" cy="244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58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has made BRIGHTLIGHT valuable?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630"/>
            <a:ext cx="8229600" cy="4174533"/>
          </a:xfrm>
        </p:spPr>
        <p:txBody>
          <a:bodyPr/>
          <a:lstStyle/>
          <a:p>
            <a:r>
              <a:rPr lang="en-GB" dirty="0"/>
              <a:t>Involvement of young people</a:t>
            </a:r>
          </a:p>
          <a:p>
            <a:r>
              <a:rPr lang="en-GB" dirty="0"/>
              <a:t>Involvement of all PTCs and wider TYA community</a:t>
            </a:r>
          </a:p>
          <a:p>
            <a:r>
              <a:rPr lang="en-GB" dirty="0"/>
              <a:t>Challenges … solutions</a:t>
            </a:r>
          </a:p>
          <a:p>
            <a:r>
              <a:rPr lang="en-GB" dirty="0"/>
              <a:t>Implications for future care</a:t>
            </a:r>
          </a:p>
          <a:p>
            <a:r>
              <a:rPr lang="en-GB" dirty="0"/>
              <a:t>Extending research in TYA care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59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Implications for practice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11201"/>
            <a:ext cx="8229600" cy="4332089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Based on current evidence:</a:t>
            </a:r>
          </a:p>
          <a:p>
            <a:pPr lvl="1"/>
            <a:r>
              <a:rPr lang="en-GB" sz="2400" dirty="0"/>
              <a:t>Product for workforce planning/training</a:t>
            </a:r>
          </a:p>
          <a:p>
            <a:pPr lvl="1"/>
            <a:r>
              <a:rPr lang="en-GB" sz="2400" dirty="0"/>
              <a:t>Evidence to expand on the 5As recruitment model </a:t>
            </a:r>
            <a:r>
              <a:rPr lang="en-GB" sz="1600" dirty="0"/>
              <a:t>(Fern et al. </a:t>
            </a:r>
            <a:r>
              <a:rPr lang="it-IT" sz="1600" dirty="0"/>
              <a:t>Lancet Oncol 2014; 15: e341–50)</a:t>
            </a:r>
            <a:endParaRPr lang="it-IT" sz="14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Based on future evidence</a:t>
            </a:r>
          </a:p>
          <a:p>
            <a:pPr lvl="1"/>
            <a:r>
              <a:rPr lang="it-IT" sz="2400" dirty="0"/>
              <a:t>Evidence based support for carers</a:t>
            </a:r>
          </a:p>
          <a:p>
            <a:pPr lvl="1"/>
            <a:r>
              <a:rPr lang="en-GB" sz="2400" dirty="0"/>
              <a:t>Direction for commissioners on specialist care</a:t>
            </a:r>
          </a:p>
          <a:p>
            <a:pPr lvl="1"/>
            <a:r>
              <a:rPr lang="en-GB" sz="2400" dirty="0"/>
              <a:t>Evidence for informed choice</a:t>
            </a:r>
          </a:p>
          <a:p>
            <a:pPr lvl="1"/>
            <a:r>
              <a:rPr lang="en-GB" sz="2400" dirty="0"/>
              <a:t>Transferability to young people with other long-term conditions</a:t>
            </a:r>
          </a:p>
        </p:txBody>
      </p:sp>
    </p:spTree>
    <p:extLst>
      <p:ext uri="{BB962C8B-B14F-4D97-AF65-F5344CB8AC3E}">
        <p14:creationId xmlns:p14="http://schemas.microsoft.com/office/powerpoint/2010/main" val="4103172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Implications for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NICE Surveillance Team, July 2014</a:t>
            </a:r>
          </a:p>
          <a:p>
            <a:pPr marL="0" indent="0">
              <a:buNone/>
            </a:pPr>
            <a:r>
              <a:rPr lang="en-GB" sz="2000" i="1" dirty="0"/>
              <a:t>‘The improving outcomes for children and young people with cancer service guidance should not be considered for an update at this time.  </a:t>
            </a:r>
            <a:r>
              <a:rPr lang="en-GB" sz="2000" b="1" i="1" dirty="0"/>
              <a:t>The guideline should remain on the active list and be considered in light of results emerging from existing trials such as the BRIGHTLIGHT study</a:t>
            </a:r>
            <a:r>
              <a:rPr lang="en-GB" sz="2000" i="1" dirty="0"/>
              <a:t>.’</a:t>
            </a:r>
          </a:p>
          <a:p>
            <a:pPr marL="0" indent="0">
              <a:buNone/>
            </a:pPr>
            <a:endParaRPr lang="en-GB" sz="2000" i="1" dirty="0"/>
          </a:p>
          <a:p>
            <a:r>
              <a:rPr lang="en-GB" sz="2400" dirty="0"/>
              <a:t>Achieving world-class cancer outcomes: A strategy for England 2015-2020 (Independent Task Force) </a:t>
            </a:r>
          </a:p>
          <a:p>
            <a:pPr marL="0" indent="0">
              <a:buNone/>
            </a:pPr>
            <a:r>
              <a:rPr lang="en-GB" sz="2000" dirty="0"/>
              <a:t>#43: Establish clear criteria for designation and de-designation of treatment centres for TYA patients</a:t>
            </a:r>
          </a:p>
          <a:p>
            <a:pPr marL="0" indent="0">
              <a:buNone/>
            </a:pPr>
            <a:r>
              <a:rPr lang="en-GB" sz="2000" dirty="0"/>
              <a:t>#45: …consider ways in which access to clinical trials for teenagers and young adults with cancer could be significantly increased</a:t>
            </a:r>
          </a:p>
        </p:txBody>
      </p:sp>
    </p:spTree>
    <p:extLst>
      <p:ext uri="{BB962C8B-B14F-4D97-AF65-F5344CB8AC3E}">
        <p14:creationId xmlns:p14="http://schemas.microsoft.com/office/powerpoint/2010/main" val="34968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Implications for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/>
              <a:t>Companion studies</a:t>
            </a:r>
          </a:p>
          <a:p>
            <a:pPr lvl="1"/>
            <a:r>
              <a:rPr lang="en-GB" sz="2400" dirty="0"/>
              <a:t>When Cure is Not Likely (Marie Curie)</a:t>
            </a:r>
          </a:p>
          <a:p>
            <a:pPr marL="0" indent="0">
              <a:buNone/>
            </a:pPr>
            <a:r>
              <a:rPr lang="en-GB" sz="2800" dirty="0"/>
              <a:t>Current</a:t>
            </a:r>
          </a:p>
          <a:p>
            <a:pPr lvl="1"/>
            <a:r>
              <a:rPr lang="en-GB" sz="2400" dirty="0"/>
              <a:t>S-PROM (SUK/BCRT)</a:t>
            </a:r>
          </a:p>
          <a:p>
            <a:pPr lvl="1"/>
            <a:r>
              <a:rPr lang="en-GB" sz="2400" dirty="0"/>
              <a:t>RELEASE_ME (NIHR HS&amp;DR)</a:t>
            </a:r>
          </a:p>
          <a:p>
            <a:pPr lvl="1"/>
            <a:r>
              <a:rPr lang="en-GB" sz="2400" dirty="0"/>
              <a:t>Extended cost analysis (NIHR PhD fellowship)</a:t>
            </a:r>
          </a:p>
          <a:p>
            <a:pPr lvl="1"/>
            <a:r>
              <a:rPr lang="en-GB" sz="2400" dirty="0"/>
              <a:t>REFER_ME (tbc - NIHR </a:t>
            </a:r>
            <a:r>
              <a:rPr lang="en-GB" sz="2400" dirty="0" err="1"/>
              <a:t>PGfAR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r>
              <a:rPr lang="en-GB" sz="2800" dirty="0"/>
              <a:t>Future</a:t>
            </a:r>
          </a:p>
          <a:p>
            <a:pPr lvl="1"/>
            <a:r>
              <a:rPr lang="en-GB" sz="2400" dirty="0" err="1"/>
              <a:t>RECRUIT_ME</a:t>
            </a:r>
            <a:endParaRPr lang="en-GB" sz="2400" dirty="0"/>
          </a:p>
          <a:p>
            <a:pPr lvl="1"/>
            <a:r>
              <a:rPr lang="en-GB" sz="2400" dirty="0"/>
              <a:t>James Lind Alliance</a:t>
            </a:r>
          </a:p>
          <a:p>
            <a:pPr lvl="2"/>
            <a:r>
              <a:rPr lang="en-GB" dirty="0"/>
              <a:t>Secondary data analysis</a:t>
            </a:r>
          </a:p>
          <a:p>
            <a:pPr lvl="1"/>
            <a:r>
              <a:rPr lang="en-GB" sz="2400" dirty="0"/>
              <a:t>Inform intervention development</a:t>
            </a:r>
          </a:p>
        </p:txBody>
      </p:sp>
    </p:spTree>
    <p:extLst>
      <p:ext uri="{BB962C8B-B14F-4D97-AF65-F5344CB8AC3E}">
        <p14:creationId xmlns:p14="http://schemas.microsoft.com/office/powerpoint/2010/main" val="1252441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dirty="0"/>
              <a:t>QUESTIONS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33525"/>
            <a:ext cx="8229600" cy="459263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en-GB" sz="2000" dirty="0"/>
              <a:t>This presentation presents independent research funded by the National Institute for Health Research (NIHR) under its Programme Grants for Applied Research Programme (Grant Reference Number RP-PG-1209-10013). The views expressed are those of the author(s) and not necessarily those of the NHS, the NIHR or the Department of Health.</a:t>
            </a:r>
          </a:p>
          <a:p>
            <a:pPr algn="ctr">
              <a:lnSpc>
                <a:spcPct val="130000"/>
              </a:lnSpc>
              <a:buFont typeface="Wingdings" pitchFamily="2" charset="2"/>
              <a:buNone/>
            </a:pPr>
            <a:endParaRPr lang="en-GB" sz="2000" dirty="0"/>
          </a:p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en-GB" sz="2400" dirty="0"/>
              <a:t> </a:t>
            </a:r>
            <a:r>
              <a:rPr lang="en-GB" sz="2400" dirty="0">
                <a:hlinkClick r:id="rId2"/>
              </a:rPr>
              <a:t>uclh.brightlight@nhs.net</a:t>
            </a:r>
            <a:endParaRPr lang="en-GB" sz="2400" dirty="0"/>
          </a:p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en-GB" sz="2400" dirty="0">
                <a:hlinkClick r:id="rId3"/>
              </a:rPr>
              <a:t>www.brightlightstudy.com</a:t>
            </a:r>
            <a:endParaRPr lang="en-GB" sz="2400" dirty="0"/>
          </a:p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en-GB" sz="2400" dirty="0"/>
              <a:t>	0741 555 7668</a:t>
            </a:r>
          </a:p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en-GB" sz="2400" dirty="0"/>
              <a:t>@bR1GhTLiGhT</a:t>
            </a:r>
            <a:r>
              <a:rPr lang="en-US" sz="2400" dirty="0"/>
              <a:t> </a:t>
            </a:r>
          </a:p>
          <a:p>
            <a:pPr algn="ctr">
              <a:lnSpc>
                <a:spcPct val="130000"/>
              </a:lnSpc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4" name="Picture 5" descr="C:\Users\Rach &amp; Craig\AppData\Local\Microsoft\Windows\Temporary Internet Files\Content.IE5\PZBS0WZW\MC90044212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731" y="3932301"/>
            <a:ext cx="452390" cy="4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Rach &amp; Craig\AppData\Local\Microsoft\Windows\Temporary Internet Files\Content.IE5\HKTYUIJO\MC910216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66" y="4482955"/>
            <a:ext cx="493440" cy="42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Rach &amp; Craig\AppData\Local\Microsoft\Windows\Temporary Internet Files\Content.IE5\KD9SOS4V\MC90005396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36" y="4999328"/>
            <a:ext cx="383565" cy="37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37" y="5436594"/>
            <a:ext cx="464615" cy="46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4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151EE4-98A1-41A0-96ED-5A664707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of TYA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05FADE-5C00-44CB-A001-A5295E77B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GB" dirty="0"/>
              <a:t>Local initiatives driven by pioneers</a:t>
            </a:r>
          </a:p>
          <a:p>
            <a:pPr>
              <a:lnSpc>
                <a:spcPct val="200000"/>
              </a:lnSpc>
            </a:pPr>
            <a:r>
              <a:rPr lang="en-GB" dirty="0"/>
              <a:t>Early support of charities</a:t>
            </a:r>
          </a:p>
          <a:p>
            <a:pPr>
              <a:lnSpc>
                <a:spcPct val="200000"/>
              </a:lnSpc>
            </a:pPr>
            <a:r>
              <a:rPr lang="en-GB" dirty="0"/>
              <a:t>First teenage cancer unit opening in 1990</a:t>
            </a:r>
          </a:p>
          <a:p>
            <a:pPr>
              <a:lnSpc>
                <a:spcPct val="200000"/>
              </a:lnSpc>
            </a:pPr>
            <a:r>
              <a:rPr lang="en-GB" dirty="0"/>
              <a:t>Daily Mail says units ‘improve survival’</a:t>
            </a:r>
          </a:p>
          <a:p>
            <a:pPr>
              <a:lnSpc>
                <a:spcPct val="200000"/>
              </a:lnSpc>
            </a:pPr>
            <a:r>
              <a:rPr lang="en-GB" dirty="0"/>
              <a:t>Advocacy for inclusion in national cancer agenda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35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were services changed to improve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90369"/>
            <a:ext cx="7886700" cy="4047221"/>
          </a:xfrm>
        </p:spPr>
        <p:txBody>
          <a:bodyPr/>
          <a:lstStyle/>
          <a:p>
            <a:r>
              <a:rPr lang="en-GB" dirty="0"/>
              <a:t>2005 NICE </a:t>
            </a:r>
            <a:r>
              <a:rPr lang="en-GB" i="1" dirty="0"/>
              <a:t>Improving Outcomes Guidance</a:t>
            </a:r>
          </a:p>
          <a:p>
            <a:pPr lvl="1"/>
            <a:r>
              <a:rPr lang="en-GB" dirty="0"/>
              <a:t>&lt;19 years referred to a Principal Treatment Centre (PTC)</a:t>
            </a:r>
          </a:p>
          <a:p>
            <a:pPr lvl="1"/>
            <a:r>
              <a:rPr lang="en-GB" dirty="0"/>
              <a:t>19 – 24 years offered a choice and ‘unhindered access to age-appropriate care’</a:t>
            </a:r>
          </a:p>
          <a:p>
            <a:r>
              <a:rPr lang="en-GB" dirty="0"/>
              <a:t>October 2010 – March 2011</a:t>
            </a:r>
          </a:p>
          <a:p>
            <a:pPr lvl="1"/>
            <a:r>
              <a:rPr lang="en-GB" dirty="0"/>
              <a:t>60 – 70% in TYA, children’s or main adult oncology units</a:t>
            </a:r>
          </a:p>
          <a:p>
            <a:pPr lvl="1"/>
            <a:r>
              <a:rPr lang="en-GB" dirty="0"/>
              <a:t>30 – 40% in other hospitals</a:t>
            </a:r>
          </a:p>
        </p:txBody>
      </p:sp>
    </p:spTree>
    <p:extLst>
      <p:ext uri="{BB962C8B-B14F-4D97-AF65-F5344CB8AC3E}">
        <p14:creationId xmlns:p14="http://schemas.microsoft.com/office/powerpoint/2010/main" val="21637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TYA PTC &amp; designated hospitals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3" t="20377" r="43353" b="18332"/>
          <a:stretch>
            <a:fillRect/>
          </a:stretch>
        </p:blipFill>
        <p:spPr bwMode="auto">
          <a:xfrm>
            <a:off x="628650" y="1813518"/>
            <a:ext cx="3538236" cy="362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0" t="26407" r="27606" b="17714"/>
          <a:stretch/>
        </p:blipFill>
        <p:spPr>
          <a:xfrm>
            <a:off x="4719843" y="1813518"/>
            <a:ext cx="3693961" cy="375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614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age appropriate specialist care? </a:t>
            </a:r>
          </a:p>
          <a:p>
            <a:r>
              <a:rPr lang="en-GB" dirty="0"/>
              <a:t>Which are the most important elements of a TYA service?</a:t>
            </a:r>
          </a:p>
          <a:p>
            <a:r>
              <a:rPr lang="en-GB" dirty="0"/>
              <a:t>What outcomes are improved by this service?</a:t>
            </a:r>
          </a:p>
          <a:p>
            <a:r>
              <a:rPr lang="en-GB" dirty="0"/>
              <a:t>How much does this cost the young people, their families and the NHS?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512" y="4423384"/>
            <a:ext cx="1328341" cy="183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phic 4" descr="Help">
            <a:extLst>
              <a:ext uri="{FF2B5EF4-FFF2-40B4-BE49-F238E27FC236}">
                <a16:creationId xmlns="" xmlns:a16="http://schemas.microsoft.com/office/drawing/2014/main" id="{F4F453CB-49B3-4537-9836-1B52DB8FD2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1104" y="175329"/>
            <a:ext cx="1289304" cy="12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9" t="13035" r="27812" b="8007"/>
          <a:stretch/>
        </p:blipFill>
        <p:spPr bwMode="auto">
          <a:xfrm>
            <a:off x="2560094" y="153367"/>
            <a:ext cx="2327959" cy="323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6" descr="TCT_NEW_cmy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9" y="4795543"/>
            <a:ext cx="31210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03463"/>
            <a:ext cx="317182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18000"/>
            <a:ext cx="317182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6225"/>
            <a:ext cx="317182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0942" y="3186113"/>
            <a:ext cx="8657863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 i="1" dirty="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 specialist cancer services for teenagers and young adults add value?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759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eaLnBrk="1" hangingPunct="1"/>
            <a:r>
              <a:rPr lang="en-GB" dirty="0"/>
              <a:t>Challenges: how and what to measure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695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Methodology?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Ideally randomised controlled trial, BUT</a:t>
            </a:r>
          </a:p>
          <a:p>
            <a:pPr lvl="2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Services are already in place </a:t>
            </a:r>
          </a:p>
          <a:p>
            <a:pPr lvl="2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Ethically and practically difficult to randomise to specialist care vs. not</a:t>
            </a:r>
          </a:p>
          <a:p>
            <a:pPr lvl="2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Variation in services across country</a:t>
            </a:r>
          </a:p>
          <a:p>
            <a:pPr marL="914400" lvl="2" indent="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What sample?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Manage heterogeneity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National cohort, BUT</a:t>
            </a:r>
          </a:p>
          <a:p>
            <a:pPr lvl="2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How do you identify ALL young people?</a:t>
            </a:r>
          </a:p>
          <a:p>
            <a:pPr lvl="2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How do you recruit ALL young people?</a:t>
            </a:r>
          </a:p>
          <a:p>
            <a:pPr marL="914400" lvl="2" indent="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What outcomes?</a:t>
            </a:r>
          </a:p>
        </p:txBody>
      </p:sp>
    </p:spTree>
    <p:extLst>
      <p:ext uri="{BB962C8B-B14F-4D97-AF65-F5344CB8AC3E}">
        <p14:creationId xmlns:p14="http://schemas.microsoft.com/office/powerpoint/2010/main" val="41788149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r>
              <a:rPr lang="en-GB" dirty="0"/>
              <a:t>Phase 1: Essence of Care</a:t>
            </a:r>
          </a:p>
        </p:txBody>
      </p:sp>
      <p:pic>
        <p:nvPicPr>
          <p:cNvPr id="8195" name="Picture 28" descr="Picture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581912"/>
            <a:ext cx="8863012" cy="395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17" y="5749212"/>
            <a:ext cx="1525342" cy="58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93" y="5938756"/>
            <a:ext cx="1582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Feasibility study funded by Teenage Cancer Trust</a:t>
            </a:r>
          </a:p>
        </p:txBody>
      </p:sp>
    </p:spTree>
    <p:extLst>
      <p:ext uri="{BB962C8B-B14F-4D97-AF65-F5344CB8AC3E}">
        <p14:creationId xmlns:p14="http://schemas.microsoft.com/office/powerpoint/2010/main" val="251329322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heme/theme1.xml><?xml version="1.0" encoding="utf-8"?>
<a:theme xmlns:a="http://schemas.openxmlformats.org/drawingml/2006/main" name="1_Default Desig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</TotalTime>
  <Words>955</Words>
  <Application>Microsoft Office PowerPoint</Application>
  <PresentationFormat>On-screen Show (4:3)</PresentationFormat>
  <Paragraphs>158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1_Default Design</vt:lpstr>
      <vt:lpstr>BRIGHTLIGHT: from first glow to now – what, why and how</vt:lpstr>
      <vt:lpstr>Why are young people ‘special’?</vt:lpstr>
      <vt:lpstr>Development of TYA services</vt:lpstr>
      <vt:lpstr>How were services changed to improve this?</vt:lpstr>
      <vt:lpstr>TYA PTC &amp; designated hospitals</vt:lpstr>
      <vt:lpstr>PowerPoint Presentation</vt:lpstr>
      <vt:lpstr>PowerPoint Presentation</vt:lpstr>
      <vt:lpstr>Challenges: how and what to measure</vt:lpstr>
      <vt:lpstr>Phase 1: Essence of Care</vt:lpstr>
      <vt:lpstr>WHO is providing care?</vt:lpstr>
      <vt:lpstr>WHERE is care provided?</vt:lpstr>
      <vt:lpstr>WHAT are young people’s experiences of care?</vt:lpstr>
      <vt:lpstr>PowerPoint Presentation</vt:lpstr>
      <vt:lpstr>Aims of BRIGHTLIGHT</vt:lpstr>
      <vt:lpstr>Methods</vt:lpstr>
      <vt:lpstr>PowerPoint Presentation</vt:lpstr>
      <vt:lpstr>BRIGHTLIGHT Data Bank</vt:lpstr>
      <vt:lpstr>What we will be sharing with you…</vt:lpstr>
      <vt:lpstr>PowerPoint Presentation</vt:lpstr>
      <vt:lpstr>PowerPoint Presentation</vt:lpstr>
      <vt:lpstr>A Changing World</vt:lpstr>
      <vt:lpstr>More constant..</vt:lpstr>
      <vt:lpstr>What has made BRIGHTLIGHT valuable?</vt:lpstr>
      <vt:lpstr>Implications for practice</vt:lpstr>
      <vt:lpstr>Implications for policy</vt:lpstr>
      <vt:lpstr>Implications for research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AS THE PROGRAMME</dc:title>
  <dc:creator>Rach &amp; Craig</dc:creator>
  <cp:lastModifiedBy>Whelan,Jeremy</cp:lastModifiedBy>
  <cp:revision>35</cp:revision>
  <cp:lastPrinted>2017-07-02T15:14:44Z</cp:lastPrinted>
  <dcterms:created xsi:type="dcterms:W3CDTF">2017-06-21T16:44:50Z</dcterms:created>
  <dcterms:modified xsi:type="dcterms:W3CDTF">2017-07-04T12:16:09Z</dcterms:modified>
</cp:coreProperties>
</file>