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080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800000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800000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0" y="6126163"/>
            <a:ext cx="9144000" cy="746125"/>
          </a:xfrm>
          <a:prstGeom prst="flowChartProcess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>
                  <a:alpha val="50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785938" y="274638"/>
            <a:ext cx="6900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0" y="0"/>
            <a:ext cx="9144000" cy="282575"/>
          </a:xfrm>
          <a:prstGeom prst="flowChartProcess">
            <a:avLst/>
          </a:prstGeom>
          <a:gradFill rotWithShape="1">
            <a:gsLst>
              <a:gs pos="0">
                <a:schemeClr val="accent2">
                  <a:alpha val="50000"/>
                </a:schemeClr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GB" b="1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1" name="Picture 18" descr="uchfcola_powerpoint_transparen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315075"/>
            <a:ext cx="455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1533" r="19647" b="24513"/>
          <a:stretch>
            <a:fillRect/>
          </a:stretch>
        </p:blipFill>
        <p:spPr bwMode="auto">
          <a:xfrm>
            <a:off x="142214" y="282575"/>
            <a:ext cx="1468224" cy="9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Arial" charset="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ghtlightstudy.com/" TargetMode="External"/><Relationship Id="rId2" Type="http://schemas.openxmlformats.org/officeDocument/2006/relationships/hyperlink" Target="mailto:brightlight@uclh.nhs.u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4677"/>
            <a:ext cx="7772400" cy="1935773"/>
          </a:xfrm>
        </p:spPr>
        <p:txBody>
          <a:bodyPr/>
          <a:lstStyle/>
          <a:p>
            <a:r>
              <a:rPr lang="en-GB" dirty="0" smtClean="0"/>
              <a:t>Participatory research: using board games to guide secondary analysis of big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Rachel Taylor, Ana Martins, Sarah Lea, Jeremy Whelan, Lorna Fern</a:t>
            </a:r>
          </a:p>
          <a:p>
            <a:r>
              <a:rPr lang="en-GB" sz="2400" dirty="0" smtClean="0"/>
              <a:t>University College London Hospitals NHS Foundation Trust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3109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BRIGHTLIGHT Data Bank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8" y="1386857"/>
            <a:ext cx="7836197" cy="485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9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Identify </a:t>
            </a:r>
            <a:r>
              <a:rPr lang="en-GB" dirty="0"/>
              <a:t>what </a:t>
            </a:r>
            <a:r>
              <a:rPr lang="en-GB" dirty="0" smtClean="0"/>
              <a:t>young people thought </a:t>
            </a:r>
            <a:r>
              <a:rPr lang="en-GB" dirty="0"/>
              <a:t>was important to investigate further in secondary data </a:t>
            </a:r>
            <a:r>
              <a:rPr lang="en-GB" dirty="0" smtClean="0"/>
              <a:t>analysis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6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37" y="1599140"/>
            <a:ext cx="6752145" cy="45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Two teams: BRIGHT </a:t>
            </a:r>
            <a:r>
              <a:rPr lang="en-GB" sz="2800" dirty="0"/>
              <a:t>Team </a:t>
            </a:r>
            <a:r>
              <a:rPr lang="en-GB" sz="2800" dirty="0" smtClean="0"/>
              <a:t>&amp; LIGHT Team</a:t>
            </a:r>
          </a:p>
          <a:p>
            <a:r>
              <a:rPr lang="en-GB" sz="2800" dirty="0" smtClean="0"/>
              <a:t>Two </a:t>
            </a:r>
            <a:r>
              <a:rPr lang="en-GB" sz="2800" dirty="0"/>
              <a:t>members from each team were on the mat at any one time; the other members spun the wheel </a:t>
            </a:r>
            <a:endParaRPr lang="en-GB" sz="2800" dirty="0" smtClean="0"/>
          </a:p>
          <a:p>
            <a:r>
              <a:rPr lang="en-GB" sz="2800" dirty="0" smtClean="0"/>
              <a:t>Teams </a:t>
            </a:r>
            <a:r>
              <a:rPr lang="en-GB" sz="2800" dirty="0"/>
              <a:t>made alternate spins until all </a:t>
            </a:r>
            <a:r>
              <a:rPr lang="en-GB" sz="2800" dirty="0" smtClean="0"/>
              <a:t>4 players </a:t>
            </a:r>
            <a:r>
              <a:rPr lang="en-GB" sz="2800" dirty="0"/>
              <a:t>had made a </a:t>
            </a:r>
            <a:r>
              <a:rPr lang="en-GB" sz="2800" dirty="0" smtClean="0"/>
              <a:t>move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links between each teams moves were </a:t>
            </a:r>
            <a:r>
              <a:rPr lang="en-GB" sz="2800" dirty="0" smtClean="0"/>
              <a:t>recorded</a:t>
            </a:r>
            <a:endParaRPr lang="en-GB" sz="2800" dirty="0"/>
          </a:p>
          <a:p>
            <a:r>
              <a:rPr lang="en-GB" sz="2800" dirty="0"/>
              <a:t>Each team then discussed how they thought the two domains were </a:t>
            </a:r>
            <a:r>
              <a:rPr lang="en-GB" sz="2800" dirty="0" smtClean="0"/>
              <a:t>linked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253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0" b="56381"/>
          <a:stretch/>
        </p:blipFill>
        <p:spPr>
          <a:xfrm>
            <a:off x="676158" y="1606542"/>
            <a:ext cx="3581943" cy="426557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3619" r="50000" b="12763"/>
          <a:stretch/>
        </p:blipFill>
        <p:spPr>
          <a:xfrm>
            <a:off x="4722065" y="678494"/>
            <a:ext cx="3630426" cy="432331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968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33" y="259306"/>
            <a:ext cx="3582324" cy="5365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3730625"/>
            <a:ext cx="3759959" cy="25101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8" y="1352673"/>
            <a:ext cx="3329898" cy="2223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13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Thirty-six links were </a:t>
            </a:r>
            <a:r>
              <a:rPr lang="en-GB" dirty="0" smtClean="0"/>
              <a:t>discussed</a:t>
            </a:r>
          </a:p>
          <a:p>
            <a:pPr lvl="1"/>
            <a:r>
              <a:rPr lang="en-GB" dirty="0" smtClean="0"/>
              <a:t>21 </a:t>
            </a:r>
            <a:r>
              <a:rPr lang="en-GB" dirty="0"/>
              <a:t>hypotheses or research </a:t>
            </a:r>
            <a:r>
              <a:rPr lang="en-GB" dirty="0" smtClean="0"/>
              <a:t>questions</a:t>
            </a:r>
          </a:p>
          <a:p>
            <a:r>
              <a:rPr lang="en-GB" dirty="0" smtClean="0"/>
              <a:t>Circulated to the YAP to </a:t>
            </a:r>
            <a:r>
              <a:rPr lang="en-GB" dirty="0"/>
              <a:t>individually vote for their top </a:t>
            </a:r>
            <a:r>
              <a:rPr lang="en-GB" dirty="0" smtClean="0"/>
              <a:t>3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/>
              <a:t>Is the impact of cancer affected by how much support you get from people in similar </a:t>
            </a:r>
            <a:r>
              <a:rPr lang="en-GB" sz="2000" dirty="0" smtClean="0"/>
              <a:t>situations?</a:t>
            </a:r>
            <a:endParaRPr lang="en-GB" sz="2000" dirty="0"/>
          </a:p>
          <a:p>
            <a:r>
              <a:rPr lang="en-GB" sz="2000" dirty="0"/>
              <a:t>How I feel about my body after a cancer diagnosis affects my ability to form new </a:t>
            </a:r>
            <a:r>
              <a:rPr lang="en-GB" sz="2000" dirty="0" smtClean="0"/>
              <a:t>relationships?</a:t>
            </a:r>
            <a:endParaRPr lang="en-GB" sz="2000" dirty="0"/>
          </a:p>
          <a:p>
            <a:r>
              <a:rPr lang="en-GB" sz="2000" dirty="0" smtClean="0"/>
              <a:t>=Am </a:t>
            </a:r>
            <a:r>
              <a:rPr lang="en-GB" sz="2000" dirty="0"/>
              <a:t>I less likely to be involved in decision-making if I am younger?</a:t>
            </a:r>
          </a:p>
          <a:p>
            <a:r>
              <a:rPr lang="en-GB" sz="2000" dirty="0" smtClean="0"/>
              <a:t>=How </a:t>
            </a:r>
            <a:r>
              <a:rPr lang="en-GB" sz="2000" dirty="0"/>
              <a:t>much information I received from my treatment team affects how I feel about myself when treatment </a:t>
            </a:r>
            <a:r>
              <a:rPr lang="en-GB" sz="2000" dirty="0" smtClean="0"/>
              <a:t>finishes?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73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Young people can actively be involved in generating ideas for secondary data analysis if they are given the appropriate tool </a:t>
            </a:r>
            <a:endParaRPr lang="en-GB" dirty="0" smtClean="0"/>
          </a:p>
          <a:p>
            <a:pPr lvl="1"/>
            <a:r>
              <a:rPr lang="en-GB" dirty="0" smtClean="0"/>
              <a:t>Not </a:t>
            </a:r>
            <a:r>
              <a:rPr lang="en-GB" dirty="0"/>
              <a:t>necessarily those viewed as important by healthcare </a:t>
            </a:r>
            <a:r>
              <a:rPr lang="en-GB" dirty="0" smtClean="0"/>
              <a:t>professionals</a:t>
            </a:r>
            <a:endParaRPr lang="en-GB" dirty="0"/>
          </a:p>
          <a:p>
            <a:r>
              <a:rPr lang="en-GB" dirty="0" smtClean="0"/>
              <a:t>YAPs </a:t>
            </a:r>
            <a:r>
              <a:rPr lang="en-GB" dirty="0"/>
              <a:t>opinion </a:t>
            </a:r>
            <a:r>
              <a:rPr lang="en-GB" dirty="0" smtClean="0"/>
              <a:t>plus </a:t>
            </a:r>
            <a:r>
              <a:rPr lang="en-GB" dirty="0"/>
              <a:t>James Lind Alliance priority setting exercise is currently underway </a:t>
            </a:r>
            <a:endParaRPr lang="en-GB" dirty="0" smtClean="0"/>
          </a:p>
          <a:p>
            <a:pPr lvl="1"/>
            <a:r>
              <a:rPr lang="en-GB" dirty="0" smtClean="0"/>
              <a:t>Secondary </a:t>
            </a:r>
            <a:r>
              <a:rPr lang="en-GB" dirty="0"/>
              <a:t>data analysis will also be informed by the results of this.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Value of involving young people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i="1" dirty="0" smtClean="0"/>
          </a:p>
          <a:p>
            <a:pPr marL="0" indent="0" algn="ctr">
              <a:buNone/>
            </a:pPr>
            <a:r>
              <a:rPr lang="en-GB" i="1" dirty="0" smtClean="0"/>
              <a:t>“</a:t>
            </a:r>
            <a:r>
              <a:rPr lang="en-GB" i="1" dirty="0"/>
              <a:t>The events get better and better each year. You guys actually take the suggestions on board and improve accordingly :)” </a:t>
            </a:r>
            <a:endParaRPr lang="en-GB" i="1" dirty="0" smtClean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Post </a:t>
            </a:r>
            <a:r>
              <a:rPr lang="en-GB" dirty="0"/>
              <a:t>workshop </a:t>
            </a:r>
            <a:r>
              <a:rPr lang="en-GB" dirty="0" smtClean="0"/>
              <a:t>feedback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6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Thank you for your time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33525"/>
            <a:ext cx="8229600" cy="4592638"/>
          </a:xfrm>
        </p:spPr>
        <p:txBody>
          <a:bodyPr/>
          <a:lstStyle/>
          <a:p>
            <a:pPr marL="609600" indent="-609600" algn="ctr">
              <a:lnSpc>
                <a:spcPct val="130000"/>
              </a:lnSpc>
              <a:buFontTx/>
              <a:buNone/>
            </a:pPr>
            <a:r>
              <a:rPr lang="en-GB" altLang="en-US" sz="2000"/>
              <a:t>This presentation presents independent research funded by the National Institute for Health Research (NIHR) under its Programme Grants for Applied Research Programme (Grant Reference Number RP-PG-1209-10013). The views expressed are those of the author(s) and not necessarily those of the NHS, the NIHR or the Department of Health.</a:t>
            </a:r>
          </a:p>
          <a:p>
            <a:pPr marL="609600" indent="-609600" algn="ctr">
              <a:lnSpc>
                <a:spcPct val="130000"/>
              </a:lnSpc>
              <a:buFontTx/>
              <a:buNone/>
            </a:pPr>
            <a:endParaRPr lang="en-GB" altLang="en-US" sz="2000"/>
          </a:p>
          <a:p>
            <a:pPr marL="609600" indent="-609600" algn="ctr">
              <a:lnSpc>
                <a:spcPct val="130000"/>
              </a:lnSpc>
              <a:buFontTx/>
              <a:buNone/>
            </a:pPr>
            <a:r>
              <a:rPr lang="en-GB" altLang="en-US" sz="2400"/>
              <a:t>Email: </a:t>
            </a:r>
            <a:r>
              <a:rPr lang="en-GB" altLang="en-US" sz="2400">
                <a:hlinkClick r:id="rId2"/>
              </a:rPr>
              <a:t>brightlight@uclh.nhs.uk</a:t>
            </a:r>
            <a:r>
              <a:rPr lang="en-GB" altLang="en-US" sz="2400"/>
              <a:t>  </a:t>
            </a:r>
          </a:p>
          <a:p>
            <a:pPr marL="609600" indent="-609600" algn="ctr">
              <a:lnSpc>
                <a:spcPct val="130000"/>
              </a:lnSpc>
              <a:buFontTx/>
              <a:buNone/>
            </a:pPr>
            <a:r>
              <a:rPr lang="en-GB" altLang="en-US" sz="2400"/>
              <a:t>Website: </a:t>
            </a:r>
            <a:r>
              <a:rPr lang="en-GB" altLang="en-US" sz="2400">
                <a:hlinkClick r:id="rId3"/>
              </a:rPr>
              <a:t>www.brightlightstudy.com</a:t>
            </a:r>
            <a:r>
              <a:rPr lang="en-GB" altLang="en-US" sz="2400"/>
              <a:t> </a:t>
            </a:r>
          </a:p>
          <a:p>
            <a:pPr marL="609600" indent="-609600" algn="ctr">
              <a:lnSpc>
                <a:spcPct val="130000"/>
              </a:lnSpc>
              <a:buFontTx/>
              <a:buNone/>
            </a:pPr>
            <a:r>
              <a:rPr lang="en-GB" altLang="en-US" sz="2400"/>
              <a:t>Phone:	0741 555 7668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Teenagers and young adults with cancer have poorer outcomes than children and older adults</a:t>
            </a:r>
          </a:p>
          <a:p>
            <a:pPr lvl="1"/>
            <a:r>
              <a:rPr lang="en-GB" i="1" dirty="0" smtClean="0"/>
              <a:t>Improving Outcome Guidance for Children and Young People</a:t>
            </a:r>
          </a:p>
          <a:p>
            <a:r>
              <a:rPr lang="en-GB" dirty="0" smtClean="0"/>
              <a:t>Reconfigured services</a:t>
            </a:r>
          </a:p>
          <a:p>
            <a:pPr lvl="1"/>
            <a:r>
              <a:rPr lang="en-GB" dirty="0" smtClean="0"/>
              <a:t>15-18 years refer to TYA Principal Treatment Centre</a:t>
            </a:r>
          </a:p>
          <a:p>
            <a:pPr lvl="1"/>
            <a:r>
              <a:rPr lang="en-GB" dirty="0" smtClean="0"/>
              <a:t>19-24 years ‘unhindered access’ to specialist care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0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/>
          <a:stretch/>
        </p:blipFill>
        <p:spPr bwMode="auto">
          <a:xfrm>
            <a:off x="714375" y="3213100"/>
            <a:ext cx="1649412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TCT_NEW_cmy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490663"/>
            <a:ext cx="31210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RMH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2271713"/>
            <a:ext cx="28654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RMH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4086225"/>
            <a:ext cx="288925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RMH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452438"/>
            <a:ext cx="28686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7538" y="3106494"/>
            <a:ext cx="8016387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400" i="1" dirty="0">
                <a:solidFill>
                  <a:srgbClr val="333399"/>
                </a:solidFill>
                <a:cs typeface="Arial" panose="020B0604020202020204" pitchFamily="34" charset="0"/>
              </a:rPr>
              <a:t>Do specialist cancer services for teenagers and young adults add value?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BRIGHTLIGHT?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evaluation of cancer services for TYA in England</a:t>
            </a:r>
          </a:p>
          <a:p>
            <a:r>
              <a:rPr lang="en-GB" dirty="0" smtClean="0"/>
              <a:t>Programme of work comprising 3 workstreams</a:t>
            </a:r>
          </a:p>
          <a:p>
            <a:pPr lvl="1"/>
            <a:r>
              <a:rPr lang="en-GB" dirty="0" smtClean="0"/>
              <a:t>Workstream 1: environment of care and competence of professionals delivering care</a:t>
            </a:r>
          </a:p>
          <a:p>
            <a:pPr lvl="1"/>
            <a:r>
              <a:rPr lang="en-GB" dirty="0" smtClean="0"/>
              <a:t>Workstream 2: young people and carers experience of care; impact of care on outcome</a:t>
            </a:r>
          </a:p>
          <a:p>
            <a:pPr lvl="1"/>
            <a:r>
              <a:rPr lang="en-GB" dirty="0" smtClean="0"/>
              <a:t>Workstream 3: cost effectiveness and benefit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What makes BRIGHTLIGHT unusual?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Young people involvement and engagement from the onset</a:t>
            </a:r>
          </a:p>
          <a:p>
            <a:pPr lvl="1"/>
            <a:r>
              <a:rPr lang="en-GB" dirty="0" smtClean="0"/>
              <a:t>NCRI TYA CSG CCG</a:t>
            </a:r>
          </a:p>
          <a:p>
            <a:r>
              <a:rPr lang="en-GB" dirty="0" smtClean="0"/>
              <a:t>Developed with young people, for young people to make results meaningful to young people</a:t>
            </a:r>
          </a:p>
          <a:p>
            <a:r>
              <a:rPr lang="en-GB" dirty="0" smtClean="0"/>
              <a:t>Young Advisory Panel (YAP)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8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CCG &amp; protocol development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5" y="1271905"/>
            <a:ext cx="7699516" cy="524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Branding BRIGHTLIGHT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2" y="1569492"/>
            <a:ext cx="2902424" cy="2176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4" y="3957599"/>
            <a:ext cx="3102257" cy="2326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2364097"/>
            <a:ext cx="3675798" cy="27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YAP &amp; study management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221209"/>
            <a:ext cx="4040188" cy="639762"/>
          </a:xfrm>
        </p:spPr>
        <p:txBody>
          <a:bodyPr/>
          <a:lstStyle/>
          <a:p>
            <a:pPr algn="ctr"/>
            <a:r>
              <a:rPr lang="en-GB" dirty="0" smtClean="0"/>
              <a:t>Recruitment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" y="2112169"/>
            <a:ext cx="2599899" cy="1735200"/>
          </a:xfr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21209"/>
            <a:ext cx="4041775" cy="639762"/>
          </a:xfrm>
        </p:spPr>
        <p:txBody>
          <a:bodyPr/>
          <a:lstStyle/>
          <a:p>
            <a:pPr algn="ctr"/>
            <a:r>
              <a:rPr lang="en-GB" dirty="0" smtClean="0"/>
              <a:t>Retention 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56" y="2107222"/>
            <a:ext cx="2612167" cy="1741445"/>
          </a:xfrm>
          <a:ln>
            <a:solidFill>
              <a:schemeClr val="tx1"/>
            </a:solidFill>
          </a:ln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7677" y="4208527"/>
            <a:ext cx="2629232" cy="1754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48" y="4189012"/>
            <a:ext cx="2661438" cy="17742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57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YAP &amp; dissemination</a:t>
            </a:r>
            <a:endParaRPr lang="en-GB" dirty="0"/>
          </a:p>
        </p:txBody>
      </p:sp>
      <p:pic>
        <p:nvPicPr>
          <p:cNvPr id="6" name="Picture 5" descr="FIND-YOUR-SENSE-OF-TUMOU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1" y="1475876"/>
            <a:ext cx="3216877" cy="23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92" y="3160964"/>
            <a:ext cx="4444340" cy="2461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7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heme/theme1.xml><?xml version="1.0" encoding="utf-8"?>
<a:theme xmlns:a="http://schemas.openxmlformats.org/drawingml/2006/main" name="1_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520</Words>
  <Application>Microsoft Office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1_Default Design</vt:lpstr>
      <vt:lpstr>Participatory research: using board games to guide secondary analysis of big data</vt:lpstr>
      <vt:lpstr>Introduction</vt:lpstr>
      <vt:lpstr>PowerPoint Presentation</vt:lpstr>
      <vt:lpstr>What is BRIGHTLIGHT?</vt:lpstr>
      <vt:lpstr>What makes BRIGHTLIGHT unusual?</vt:lpstr>
      <vt:lpstr>CCG &amp; protocol development</vt:lpstr>
      <vt:lpstr>Branding BRIGHTLIGHT</vt:lpstr>
      <vt:lpstr>YAP &amp; study management</vt:lpstr>
      <vt:lpstr>YAP &amp; dissemination</vt:lpstr>
      <vt:lpstr>BRIGHTLIGHT Data Bank</vt:lpstr>
      <vt:lpstr>Aim</vt:lpstr>
      <vt:lpstr>Participants</vt:lpstr>
      <vt:lpstr>Methods</vt:lpstr>
      <vt:lpstr>PowerPoint Presentation</vt:lpstr>
      <vt:lpstr>PowerPoint Presentation</vt:lpstr>
      <vt:lpstr>Results</vt:lpstr>
      <vt:lpstr>Conclusions</vt:lpstr>
      <vt:lpstr>Value of involving young people</vt:lpstr>
      <vt:lpstr>Thank you for your time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 &amp; Craig</dc:creator>
  <cp:lastModifiedBy>Taylor,Rachel (CCTU)</cp:lastModifiedBy>
  <cp:revision>12</cp:revision>
  <dcterms:created xsi:type="dcterms:W3CDTF">2017-02-19T16:05:38Z</dcterms:created>
  <dcterms:modified xsi:type="dcterms:W3CDTF">2017-03-17T11:22:07Z</dcterms:modified>
</cp:coreProperties>
</file>